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60.xml" ContentType="application/vnd.openxmlformats-officedocument.presentationml.slideLayout+xml"/>
  <Override PartName="/ppt/_rels/presentation.xml.rels" ContentType="application/vnd.openxmlformats-package.relationships+xml"/>
  <Override PartName="/ppt/presProps.xml" ContentType="application/vnd.openxmlformats-officedocument.presentationml.presProps+xml"/>
  <Override PartName="/ppt/media/image221.png" ContentType="image/png"/>
  <Override PartName="/ppt/media/image37.png" ContentType="image/png"/>
  <Override PartName="/ppt/media/image255.png" ContentType="image/png"/>
  <Override PartName="/ppt/media/image398.png" ContentType="image/png"/>
  <Override PartName="/ppt/media/image1.png" ContentType="image/png"/>
  <Override PartName="/ppt/media/image222.png" ContentType="image/png"/>
  <Override PartName="/ppt/media/image220.png" ContentType="image/png"/>
  <Override PartName="/ppt/media/image142.png" ContentType="image/png"/>
  <Override PartName="/ppt/media/image36.png" ContentType="image/png"/>
  <Override PartName="/ppt/media/image205.png" ContentType="image/png"/>
  <Override PartName="/ppt/media/image21.png" ContentType="image/png"/>
  <Override PartName="/ppt/media/image112.png" ContentType="image/png"/>
  <Override PartName="/ppt/media/image56.png" ContentType="image/png"/>
  <Override PartName="/ppt/media/image4.png" ContentType="image/png"/>
  <Override PartName="/ppt/media/image116.tif" ContentType="image/tiff"/>
  <Override PartName="/ppt/media/image143.png" ContentType="image/png"/>
  <Override PartName="/ppt/media/image270.png" ContentType="image/png"/>
  <Override PartName="/ppt/media/image177.tif" ContentType="image/tiff"/>
  <Override PartName="/ppt/media/image8.png" ContentType="image/png"/>
  <Override PartName="/ppt/media/image441.png" ContentType="image/png"/>
  <Override PartName="/ppt/media/image58.png" ContentType="image/png"/>
  <Override PartName="/ppt/media/image227.png" ContentType="image/png"/>
  <Override PartName="/ppt/media/image6.png" ContentType="image/png"/>
  <Override PartName="/ppt/media/image149.png" ContentType="image/png"/>
  <Override PartName="/ppt/media/image53.png" ContentType="image/png"/>
  <Override PartName="/ppt/media/image276.png" ContentType="image/png"/>
  <Override PartName="/ppt/media/image9.png" ContentType="image/png"/>
  <Override PartName="/ppt/media/image442.png" ContentType="image/png"/>
  <Override PartName="/ppt/media/image59.png" ContentType="image/png"/>
  <Override PartName="/ppt/media/image228.png" ContentType="image/png"/>
  <Override PartName="/ppt/media/image24.png" ContentType="image/png"/>
  <Override PartName="/ppt/media/image101.png" ContentType="image/png"/>
  <Override PartName="/ppt/media/image69.png" ContentType="image/png"/>
  <Override PartName="/ppt/media/image238.png" ContentType="image/png"/>
  <Override PartName="/ppt/media/image102.png" ContentType="image/png"/>
  <Override PartName="/ppt/media/image151.png" ContentType="image/png"/>
  <Override PartName="/ppt/media/image47.png" ContentType="image/png"/>
  <Override PartName="/ppt/media/image216.png" ContentType="image/png"/>
  <Override PartName="/ppt/media/image366.tif" ContentType="image/tiff"/>
  <Override PartName="/ppt/media/image17.png" ContentType="image/png"/>
  <Override PartName="/ppt/media/image183.png" ContentType="image/png"/>
  <Override PartName="/ppt/media/image19.png" ContentType="image/png"/>
  <Override PartName="/ppt/media/image20.png" ContentType="image/png"/>
  <Override PartName="/ppt/media/image111.png" ContentType="image/png"/>
  <Override PartName="/ppt/media/image79.png" ContentType="image/png"/>
  <Override PartName="/ppt/media/image25.png" ContentType="image/png"/>
  <Override PartName="/ppt/media/image16.png" ContentType="image/png"/>
  <Override PartName="/ppt/media/image182.png" ContentType="image/png"/>
  <Override PartName="/ppt/media/image26.png" ContentType="image/png"/>
  <Override PartName="/ppt/media/image27.png" ContentType="image/png"/>
  <Override PartName="/ppt/media/image7.tif" ContentType="image/tiff"/>
  <Override PartName="/ppt/media/image391.png" ContentType="image/png"/>
  <Override PartName="/ppt/media/image121.png" ContentType="image/png"/>
  <Override PartName="/ppt/media/image89.png" ContentType="image/png"/>
  <Override PartName="/ppt/media/image258.png" ContentType="image/png"/>
  <Override PartName="/ppt/media/image32.png" ContentType="image/png"/>
  <Override PartName="/ppt/media/image128.png" ContentType="image/png"/>
  <Override PartName="/ppt/media/image201.png" ContentType="image/png"/>
  <Override PartName="/ppt/media/image494.tif" ContentType="image/tiff"/>
  <Override PartName="/ppt/media/image184.png" ContentType="image/png"/>
  <Override PartName="/ppt/media/image202.png" ContentType="image/png"/>
  <Override PartName="/ppt/media/image34.png" ContentType="image/png"/>
  <Override PartName="/ppt/media/image203.png" ContentType="image/png"/>
  <Override PartName="/ppt/media/image35.png" ContentType="image/png"/>
  <Override PartName="/ppt/media/image204.png" ContentType="image/png"/>
  <Override PartName="/ppt/media/image70.tif" ContentType="image/tiff"/>
  <Override PartName="/ppt/media/image161.tif" ContentType="image/tiff"/>
  <Override PartName="/ppt/media/image192.png" ContentType="image/png"/>
  <Override PartName="/ppt/media/image41.png" ContentType="image/png"/>
  <Override PartName="/ppt/media/image210.png" ContentType="image/png"/>
  <Override PartName="/ppt/media/image419.tif" ContentType="image/tiff"/>
  <Override PartName="/ppt/media/image15.tif" ContentType="image/tiff"/>
  <Override PartName="/ppt/media/image211.png" ContentType="image/png"/>
  <Override PartName="/ppt/media/image133.png" ContentType="image/png"/>
  <Override PartName="/ppt/media/image91.png" ContentType="image/png"/>
  <Override PartName="/ppt/media/image260.png" ContentType="image/png"/>
  <Override PartName="/ppt/media/image212.png" ContentType="image/png"/>
  <Override PartName="/ppt/media/image134.png" ContentType="image/png"/>
  <Override PartName="/ppt/media/image92.png" ContentType="image/png"/>
  <Override PartName="/ppt/media/image261.png" ContentType="image/png"/>
  <Override PartName="/ppt/media/image44.png" ContentType="image/png"/>
  <Override PartName="/ppt/media/image213.png" ContentType="image/png"/>
  <Override PartName="/ppt/media/image104.tif" ContentType="image/tiff"/>
  <Override PartName="/ppt/media/image131.png" ContentType="image/png"/>
  <Override PartName="/ppt/media/image62.tif" ContentType="image/tiff"/>
  <Override PartName="/ppt/media/image135.png" ContentType="image/png"/>
  <Override PartName="/ppt/media/image262.png" ContentType="image/png"/>
  <Override PartName="/ppt/media/image45.png" ContentType="image/png"/>
  <Override PartName="/ppt/media/image214.png" ContentType="image/png"/>
  <Override PartName="/ppt/media/image136.png" ContentType="image/png"/>
  <Override PartName="/ppt/media/image40.png" ContentType="image/png"/>
  <Override PartName="/ppt/media/image263.png" ContentType="image/png"/>
  <Override PartName="/ppt/media/image78.tif" ContentType="image/tiff"/>
  <Override PartName="/ppt/media/image406.png" ContentType="image/png"/>
  <Override PartName="/ppt/media/image490.png" ContentType="image/png"/>
  <Override PartName="/ppt/media/image147.png" ContentType="image/png"/>
  <Override PartName="/ppt/media/image51.png" ContentType="image/png"/>
  <Override PartName="/ppt/media/image274.png" ContentType="image/png"/>
  <Override PartName="/ppt/media/image141.png" ContentType="image/png"/>
  <Override PartName="/ppt/media/image55.png" ContentType="image/png"/>
  <Override PartName="/ppt/media/image2.png" ContentType="image/png"/>
  <Override PartName="/ppt/media/image23.tif" ContentType="image/tiff"/>
  <Override PartName="/ppt/media/image50.png" ContentType="image/png"/>
  <Override PartName="/ppt/media/image146.png" ContentType="image/png"/>
  <Override PartName="/ppt/media/image273.png" ContentType="image/png"/>
  <Override PartName="/ppt/media/image57.png" ContentType="image/png"/>
  <Override PartName="/ppt/media/image226.png" ContentType="image/png"/>
  <Override PartName="/ppt/media/image52.png" ContentType="image/png"/>
  <Override PartName="/ppt/media/image148.png" ContentType="image/png"/>
  <Override PartName="/ppt/media/image248.tif" ContentType="image/tiff"/>
  <Override PartName="/ppt/media/image86.tif" ContentType="image/tiff"/>
  <Override PartName="/ppt/media/image414.png" ContentType="image/png"/>
  <Override PartName="/ppt/media/image107.png" ContentType="image/png"/>
  <Override PartName="/ppt/media/image11.png" ContentType="image/png"/>
  <Override PartName="/ppt/media/image65.png" ContentType="image/png"/>
  <Override PartName="/ppt/media/image207.tif" ContentType="image/tiff"/>
  <Override PartName="/ppt/media/image234.png" ContentType="image/png"/>
  <Override PartName="/ppt/media/image60.png" ContentType="image/png"/>
  <Override PartName="/ppt/media/image156.png" ContentType="image/png"/>
  <Override PartName="/ppt/media/image129.tif" ContentType="image/tiff"/>
  <Override PartName="/ppt/media/image283.png" ContentType="image/png"/>
  <Override PartName="/ppt/media/image186.tif" ContentType="image/tiff"/>
  <Override PartName="/ppt/media/image108.png" ContentType="image/png"/>
  <Override PartName="/ppt/media/image12.png" ContentType="image/png"/>
  <Override PartName="/ppt/media/image66.png" ContentType="image/png"/>
  <Override PartName="/ppt/media/image235.png" ContentType="image/png"/>
  <Override PartName="/ppt/media/image61.png" ContentType="image/png"/>
  <Override PartName="/ppt/media/image157.png" ContentType="image/png"/>
  <Override PartName="/ppt/media/image257.tif" ContentType="image/tiff"/>
  <Override PartName="/ppt/media/image109.png" ContentType="image/png"/>
  <Override PartName="/ppt/media/image13.png" ContentType="image/png"/>
  <Override PartName="/ppt/media/image67.png" ContentType="image/png"/>
  <Override PartName="/ppt/media/image236.png" ContentType="image/png"/>
  <Override PartName="/ppt/media/image158.png" ContentType="image/png"/>
  <Override PartName="/ppt/media/image285.png" ContentType="image/png"/>
  <Override PartName="/ppt/media/image68.png" ContentType="image/png"/>
  <Override PartName="/ppt/media/image237.png" ContentType="image/png"/>
  <Override PartName="/ppt/media/image63.png" ContentType="image/png"/>
  <Override PartName="/ppt/media/image159.png" ContentType="image/png"/>
  <Override PartName="/ppt/media/image286.png" ContentType="image/png"/>
  <Override PartName="/ppt/media/image162.png" ContentType="image/png"/>
  <Override PartName="/ppt/media/image166.png" ContentType="image/png"/>
  <Override PartName="/ppt/media/image266.tif" ContentType="image/tiff"/>
  <Override PartName="/ppt/media/image293.png" ContentType="image/png"/>
  <Override PartName="/ppt/media/image118.png" ContentType="image/png"/>
  <Override PartName="/ppt/media/image22.png" ContentType="image/png"/>
  <Override PartName="/ppt/media/image71.png" ContentType="image/png"/>
  <Override PartName="/ppt/media/image167.png" ContentType="image/png"/>
  <Override PartName="/ppt/media/image119.png" ContentType="image/png"/>
  <Override PartName="/ppt/media/image284.tif" ContentType="image/tiff"/>
  <Override PartName="/ppt/media/image171.png" ContentType="image/png"/>
  <Override PartName="/ppt/media/image29.png" ContentType="image/png"/>
  <Override PartName="/ppt/media/image173.png" ContentType="image/png"/>
  <Override PartName="/ppt/media/image174.png" ContentType="image/png"/>
  <Override PartName="/ppt/media/image126.png" ContentType="image/png"/>
  <Override PartName="/ppt/media/image30.png" ContentType="image/png"/>
  <Override PartName="/ppt/media/image175.png" ContentType="image/png"/>
  <Override PartName="/ppt/media/image14.png" ContentType="image/png"/>
  <Override PartName="/ppt/media/image275.tif" ContentType="image/tiff"/>
  <Override PartName="/ppt/media/image145.tif" ContentType="image/tiff"/>
  <Override PartName="/ppt/media/image172.png" ContentType="image/png"/>
  <Override PartName="/ppt/media/image87.png" ContentType="image/png"/>
  <Override PartName="/ppt/media/image256.png" ContentType="image/png"/>
  <Override PartName="/ppt/media/image399.png" ContentType="image/png"/>
  <Override PartName="/ppt/media/image88.png" ContentType="image/png"/>
  <Override PartName="/ppt/media/image5.tif" ContentType="image/tiff"/>
  <Override PartName="/ppt/media/image319.png" ContentType="image/png"/>
  <Override PartName="/ppt/media/image83.png" ContentType="image/png"/>
  <Override PartName="/ppt/media/image179.png" ContentType="image/png"/>
  <Override PartName="/ppt/media/image181.png" ContentType="image/png"/>
  <Override PartName="/ppt/media/image39.png" ContentType="image/png"/>
  <Override PartName="/ppt/media/image208.png" ContentType="image/png"/>
  <Override PartName="/ppt/media/image138.png" ContentType="image/png"/>
  <Override PartName="/ppt/media/image42.png" ContentType="image/png"/>
  <Override PartName="/ppt/media/image96.png" ContentType="image/png"/>
  <Override PartName="/ppt/media/image265.png" ContentType="image/png"/>
  <Override PartName="/ppt/media/image97.png" ContentType="image/png"/>
  <Override PartName="/ppt/media/image139.png" ContentType="image/png"/>
  <Override PartName="/ppt/media/image43.png" ContentType="image/png"/>
  <Override PartName="/ppt/media/image98.png" ContentType="image/png"/>
  <Override PartName="/ppt/media/image267.png" ContentType="image/png"/>
  <Override PartName="/ppt/media/image93.png" ContentType="image/png"/>
  <Override PartName="/ppt/media/image189.png" ContentType="image/png"/>
  <Override PartName="/ppt/media/image99.png" ContentType="image/png"/>
  <Override PartName="/ppt/media/image268.png" ContentType="image/png"/>
  <Override PartName="/ppt/media/image10.png" ContentType="image/png"/>
  <Override PartName="/ppt/media/image106.png" ContentType="image/png"/>
  <Override PartName="/ppt/media/image64.png" ContentType="image/png"/>
  <Override PartName="/ppt/media/image206.tif" ContentType="image/tiff"/>
  <Override PartName="/ppt/media/image233.png" ContentType="image/png"/>
  <Override PartName="/ppt/media/image295.png" ContentType="image/png"/>
  <Override PartName="/ppt/media/image72.png" ContentType="image/png"/>
  <Override PartName="/ppt/media/image168.png" ContentType="image/png"/>
  <Override PartName="/ppt/media/image150.png" ContentType="image/png"/>
  <Override PartName="/ppt/media/image209.png" ContentType="image/png"/>
  <Override PartName="/ppt/media/image160.png" ContentType="image/png"/>
  <Override PartName="/ppt/media/image219.png" ContentType="image/png"/>
  <Override PartName="/ppt/media/image73.png" ContentType="image/png"/>
  <Override PartName="/ppt/media/image169.png" ContentType="image/png"/>
  <Override PartName="/ppt/media/image296.png" ContentType="image/png"/>
  <Override PartName="/ppt/media/image176.tif" ContentType="image/tiff"/>
  <Override PartName="/ppt/media/image178.tif" ContentType="image/tiff"/>
  <Override PartName="/ppt/media/image185.png" ContentType="image/png"/>
  <Override PartName="/ppt/media/image187.tif" ContentType="image/tiff"/>
  <Override PartName="/ppt/media/image188.tif" ContentType="image/tiff"/>
  <Override PartName="/ppt/media/image191.png" ContentType="image/png"/>
  <Override PartName="/ppt/media/image49.png" ContentType="image/png"/>
  <Override PartName="/ppt/media/image218.png" ContentType="image/png"/>
  <Override PartName="/ppt/media/image193.png" ContentType="image/png"/>
  <Override PartName="/ppt/media/image194.png" ContentType="image/png"/>
  <Override PartName="/ppt/media/image294.tif" ContentType="image/tiff"/>
  <Override PartName="/ppt/media/image33.png" ContentType="image/png"/>
  <Override PartName="/ppt/media/image195.png" ContentType="image/png"/>
  <Override PartName="/ppt/media/image196.tif" ContentType="image/tiff"/>
  <Override PartName="/ppt/media/image300.png" ContentType="image/png"/>
  <Override PartName="/ppt/media/image443.png" ContentType="image/png"/>
  <Override PartName="/ppt/media/image120.png" ContentType="image/png"/>
  <Override PartName="/ppt/media/image301.png" ContentType="image/png"/>
  <Override PartName="/ppt/media/image444.png" ContentType="image/png"/>
  <Override PartName="/ppt/media/image198.tif" ContentType="image/tiff"/>
  <Override PartName="/ppt/media/image302.png" ContentType="image/png"/>
  <Override PartName="/ppt/media/image200.png" ContentType="image/png"/>
  <Override PartName="/ppt/media/image170.png" ContentType="image/png"/>
  <Override PartName="/ppt/media/image229.png" ContentType="image/png"/>
  <Override PartName="/ppt/media/image28.png" ContentType="image/png"/>
  <Override PartName="/ppt/media/image231.png" ContentType="image/png"/>
  <Override PartName="/ppt/media/image180.png" ContentType="image/png"/>
  <Override PartName="/ppt/media/image239.png" ContentType="image/png"/>
  <Override PartName="/ppt/media/image153.tif" ContentType="image/tiff"/>
  <Override PartName="/ppt/media/image38.png" ContentType="image/png"/>
  <Override PartName="/ppt/media/image247.png" ContentType="image/png"/>
  <Override PartName="/ppt/media/image190.png" ContentType="image/png"/>
  <Override PartName="/ppt/media/image249.png" ContentType="image/png"/>
  <Override PartName="/ppt/media/image48.png" ContentType="image/png"/>
  <Override PartName="/ppt/media/image217.png" ContentType="image/png"/>
  <Override PartName="/ppt/media/image103.tif" ContentType="image/tiff"/>
  <Override PartName="/ppt/media/image259.png" ContentType="image/png"/>
  <Override PartName="/ppt/media/image264.png" ContentType="image/png"/>
  <Override PartName="/ppt/media/image269.png" ContentType="image/png"/>
  <Override PartName="/ppt/media/image277.png" ContentType="image/png"/>
  <Override PartName="/ppt/media/image278.png" ContentType="image/png"/>
  <Override PartName="/ppt/media/image279.png" ContentType="image/png"/>
  <Override PartName="/ppt/media/image482.png" ContentType="image/png"/>
  <Override PartName="/ppt/media/image312.tif" ContentType="image/tiff"/>
  <Override PartName="/ppt/media/image455.tif" ContentType="image/tiff"/>
  <Override PartName="/ppt/media/image297.png" ContentType="image/png"/>
  <Override PartName="/ppt/media/image321.tif" ContentType="image/tiff"/>
  <Override PartName="/ppt/media/image298.png" ContentType="image/png"/>
  <Override PartName="/ppt/media/image299.png" ContentType="image/png"/>
  <Override PartName="/ppt/media/image447.png" ContentType="image/png"/>
  <Override PartName="/ppt/media/image304.png" ContentType="image/png"/>
  <Override PartName="/ppt/media/image448.png" ContentType="image/png"/>
  <Override PartName="/ppt/media/image305.png" ContentType="image/png"/>
  <Override PartName="/ppt/media/image449.png" ContentType="image/png"/>
  <Override PartName="/ppt/media/image306.png" ContentType="image/png"/>
  <Override PartName="/ppt/media/image307.png" ContentType="image/png"/>
  <Override PartName="/ppt/media/image308.png" ContentType="image/png"/>
  <Override PartName="/ppt/media/image309.png" ContentType="image/png"/>
  <Override PartName="/ppt/media/image410.tif" ContentType="image/tiff"/>
  <Override PartName="/ppt/media/image453.png" ContentType="image/png"/>
  <Override PartName="/ppt/media/image310.png" ContentType="image/png"/>
  <Override PartName="/ppt/media/image454.png" ContentType="image/png"/>
  <Override PartName="/ppt/media/image311.png" ContentType="image/png"/>
  <Override PartName="/ppt/media/image456.png" ContentType="image/png"/>
  <Override PartName="/ppt/media/image313.png" ContentType="image/png"/>
  <Override PartName="/ppt/media/image457.png" ContentType="image/png"/>
  <Override PartName="/ppt/media/image314.png" ContentType="image/png"/>
  <Override PartName="/ppt/media/image458.png" ContentType="image/png"/>
  <Override PartName="/ppt/media/image315.png" ContentType="image/png"/>
  <Override PartName="/ppt/media/image317.png" ContentType="image/png"/>
  <Override PartName="/ppt/media/image318.png" ContentType="image/png"/>
  <Override PartName="/ppt/media/image468.png" ContentType="image/png"/>
  <Override PartName="/ppt/media/image325.png" ContentType="image/png"/>
  <Override PartName="/ppt/media/image272.png" ContentType="image/png"/>
  <Override PartName="/ppt/media/image326.png" ContentType="image/png"/>
  <Override PartName="/ppt/media/image469.png" ContentType="image/png"/>
  <Override PartName="/ppt/media/image327.png" ContentType="image/png"/>
  <Override PartName="/ppt/media/image328.png" ContentType="image/png"/>
  <Override PartName="/ppt/media/image329.png" ContentType="image/png"/>
  <Override PartName="/ppt/media/image476.png" ContentType="image/png"/>
  <Override PartName="/ppt/media/image333.png" ContentType="image/png"/>
  <Override PartName="/ppt/media/image154.png" ContentType="image/png"/>
  <Override PartName="/ppt/media/image281.png" ContentType="image/png"/>
  <Override PartName="/ppt/media/image335.png" ContentType="image/png"/>
  <Override PartName="/ppt/media/image478.png" ContentType="image/png"/>
  <Override PartName="/ppt/media/image337.png" ContentType="image/png"/>
  <Override PartName="/ppt/media/image338.png" ContentType="image/png"/>
  <Override PartName="/ppt/media/image130.png" ContentType="image/png"/>
  <Override PartName="/ppt/media/image339.tif" ContentType="image/tiff"/>
  <Override PartName="/ppt/media/image340.png" ContentType="image/png"/>
  <Override PartName="/ppt/media/image483.png" ContentType="image/png"/>
  <Override PartName="/ppt/media/image484.png" ContentType="image/png"/>
  <Override PartName="/ppt/media/image341.png" ContentType="image/png"/>
  <Override PartName="/ppt/media/image18.png" ContentType="image/png"/>
  <Override PartName="/ppt/media/image342.png" ContentType="image/png"/>
  <Override PartName="/ppt/media/image485.png" ContentType="image/png"/>
  <Override PartName="/ppt/media/image54.tif" ContentType="image/tiff"/>
  <Override PartName="/ppt/media/image81.png" ContentType="image/png"/>
  <Override PartName="/ppt/media/image123.png" ContentType="image/png"/>
  <Override PartName="/ppt/media/image223.tif" ContentType="image/tiff"/>
  <Override PartName="/ppt/media/image393.png" ContentType="image/png"/>
  <Override PartName="/ppt/media/image250.png" ContentType="image/png"/>
  <Override PartName="/ppt/media/image487.png" ContentType="image/png"/>
  <Override PartName="/ppt/media/image344.png" ContentType="image/png"/>
  <Override PartName="/ppt/media/image163.png" ContentType="image/png"/>
  <Override PartName="/ppt/media/image94.tif" ContentType="image/tiff"/>
  <Override PartName="/ppt/media/image290.png" ContentType="image/png"/>
  <Override PartName="/ppt/media/image82.png" ContentType="image/png"/>
  <Override PartName="/ppt/media/image124.png" ContentType="image/png"/>
  <Override PartName="/ppt/media/image224.tif" ContentType="image/tiff"/>
  <Override PartName="/ppt/media/image394.png" ContentType="image/png"/>
  <Override PartName="/ppt/media/image251.png" ContentType="image/png"/>
  <Override PartName="/ppt/media/image488.png" ContentType="image/png"/>
  <Override PartName="/ppt/media/image345.png" ContentType="image/png"/>
  <Override PartName="/ppt/media/image137.tif" ContentType="image/tiff"/>
  <Override PartName="/ppt/media/image164.png" ContentType="image/png"/>
  <Override PartName="/ppt/media/image95.tif" ContentType="image/tiff"/>
  <Override PartName="/ppt/media/image291.png" ContentType="image/png"/>
  <Override PartName="/ppt/media/image125.png" ContentType="image/png"/>
  <Override PartName="/ppt/media/image395.png" ContentType="image/png"/>
  <Override PartName="/ppt/media/image252.png" ContentType="image/png"/>
  <Override PartName="/ppt/media/image489.png" ContentType="image/png"/>
  <Override PartName="/ppt/media/image346.png" ContentType="image/png"/>
  <Override PartName="/ppt/media/image165.png" ContentType="image/png"/>
  <Override PartName="/ppt/media/image292.png" ContentType="image/png"/>
  <Override PartName="/ppt/media/image347.png" ContentType="image/png"/>
  <Override PartName="/ppt/media/image392.tif" ContentType="image/tiff"/>
  <Override PartName="/ppt/media/image349.png" ContentType="image/png"/>
  <Override PartName="/ppt/media/image409.png" ContentType="image/png"/>
  <Override PartName="/ppt/media/image493.png" ContentType="image/png"/>
  <Override PartName="/ppt/media/image350.png" ContentType="image/png"/>
  <Override PartName="/ppt/media/image289.png" ContentType="image/png"/>
  <Override PartName="/ppt/media/image351.png" ContentType="image/png"/>
  <Override PartName="/ppt/media/image352.png" ContentType="image/png"/>
  <Override PartName="/ppt/media/image90.png" ContentType="image/png"/>
  <Override PartName="/ppt/media/image132.png" ContentType="image/png"/>
  <Override PartName="/ppt/media/image232.tif" ContentType="image/tiff"/>
  <Override PartName="/ppt/media/image353.png" ContentType="image/png"/>
  <Override PartName="/ppt/media/image354.png" ContentType="image/png"/>
  <Override PartName="/ppt/media/image355.png" ContentType="image/png"/>
  <Override PartName="/ppt/media/image358.png" ContentType="image/png"/>
  <Override PartName="/ppt/media/image359.png" ContentType="image/png"/>
  <Override PartName="/ppt/media/image436.tif" ContentType="image/tiff"/>
  <Override PartName="/ppt/media/image320.png" ContentType="image/png"/>
  <Override PartName="/ppt/media/image463.png" ContentType="image/png"/>
  <Override PartName="/ppt/media/image360.png" ContentType="image/png"/>
  <Override PartName="/ppt/media/image362.png" ContentType="image/png"/>
  <Override PartName="/ppt/media/image323.png" ContentType="image/png"/>
  <Override PartName="/ppt/media/image466.png" ContentType="image/png"/>
  <Override PartName="/ppt/media/image363.png" ContentType="image/png"/>
  <Override PartName="/ppt/media/image117.tif" ContentType="image/tiff"/>
  <Override PartName="/ppt/media/image144.png" ContentType="image/png"/>
  <Override PartName="/ppt/media/image271.png" ContentType="image/png"/>
  <Override PartName="/ppt/media/image365.png" ContentType="image/png"/>
  <Override PartName="/ppt/media/image367.png" ContentType="image/png"/>
  <Override PartName="/ppt/media/image368.png" ContentType="image/png"/>
  <Override PartName="/ppt/media/image332.png" ContentType="image/png"/>
  <Override PartName="/ppt/media/image475.png" ContentType="image/png"/>
  <Override PartName="/ppt/media/image372.png" ContentType="image/png"/>
  <Override PartName="/ppt/media/image348.tif" ContentType="image/tiff"/>
  <Override PartName="/ppt/media/image420.png" ContentType="image/png"/>
  <Override PartName="/ppt/media/image379.png" ContentType="image/png"/>
  <Override PartName="/ppt/media/image380.png" ContentType="image/png"/>
  <Override PartName="/ppt/media/image74.png" ContentType="image/png"/>
  <Override PartName="/ppt/media/image386.png" ContentType="image/png"/>
  <Override PartName="/ppt/media/image243.png" ContentType="image/png"/>
  <Override PartName="/ppt/media/image225.png" ContentType="image/png"/>
  <Override PartName="/ppt/media/image375.tif" ContentType="image/tiff"/>
  <Override PartName="/ppt/media/image381.png" ContentType="image/png"/>
  <Override PartName="/ppt/media/image382.png" ContentType="image/png"/>
  <Override PartName="/ppt/media/image240.png" ContentType="image/png"/>
  <Override PartName="/ppt/media/image383.png" ContentType="image/png"/>
  <Override PartName="/ppt/media/image46.tif" ContentType="image/tiff"/>
  <Override PartName="/ppt/media/image115.png" ContentType="image/png"/>
  <Override PartName="/ppt/media/image215.tif" ContentType="image/tiff"/>
  <Override PartName="/ppt/media/image439.png" ContentType="image/png"/>
  <Override PartName="/ppt/media/image385.png" ContentType="image/png"/>
  <Override PartName="/ppt/media/image242.png" ContentType="image/png"/>
  <Override PartName="/ppt/media/image244.png" ContentType="image/png"/>
  <Override PartName="/ppt/media/image387.png" ContentType="image/png"/>
  <Override PartName="/ppt/media/image76.png" ContentType="image/png"/>
  <Override PartName="/ppt/media/image388.png" ContentType="image/png"/>
  <Override PartName="/ppt/media/image245.png" ContentType="image/png"/>
  <Override PartName="/ppt/media/image450.png" ContentType="image/png"/>
  <Override PartName="/ppt/media/image77.png" ContentType="image/png"/>
  <Override PartName="/ppt/media/image389.png" ContentType="image/png"/>
  <Override PartName="/ppt/media/image246.png" ContentType="image/png"/>
  <Override PartName="/ppt/media/image390.png" ContentType="image/png"/>
  <Override PartName="/ppt/media/image486.tif" ContentType="image/tiff"/>
  <Override PartName="/ppt/media/image402.png" ContentType="image/png"/>
  <Override PartName="/ppt/media/image404.png" ContentType="image/png"/>
  <Override PartName="/ppt/media/image84.png" ContentType="image/png"/>
  <Override PartName="/ppt/media/image396.png" ContentType="image/png"/>
  <Override PartName="/ppt/media/image253.png" ContentType="image/png"/>
  <Override PartName="/ppt/media/image405.png" ContentType="image/png"/>
  <Override PartName="/ppt/media/image85.png" ContentType="image/png"/>
  <Override PartName="/ppt/media/image127.png" ContentType="image/png"/>
  <Override PartName="/ppt/media/image397.png" ContentType="image/png"/>
  <Override PartName="/ppt/media/image254.png" ContentType="image/png"/>
  <Override PartName="/ppt/media/image197.tif" ContentType="image/tiff"/>
  <Override PartName="/ppt/media/image401.tif" ContentType="image/tiff"/>
  <Override PartName="/ppt/media/image199.png" ContentType="image/png"/>
  <Override PartName="/ppt/media/image403.png" ContentType="image/png"/>
  <Override PartName="/ppt/media/image473.png" ContentType="image/png"/>
  <Override PartName="/ppt/media/image370.png" ContentType="image/png"/>
  <Override PartName="/ppt/media/image371.png" ContentType="image/png"/>
  <Override PartName="/ppt/media/image287.png" ContentType="image/png"/>
  <Override PartName="/ppt/media/image407.png" ContentType="image/png"/>
  <Override PartName="/ppt/media/image491.png" ContentType="image/png"/>
  <Override PartName="/ppt/media/image288.png" ContentType="image/png"/>
  <Override PartName="/ppt/media/image465.tif" ContentType="image/tiff"/>
  <Override PartName="/ppt/media/image408.png" ContentType="image/png"/>
  <Override PartName="/ppt/media/image492.png" ContentType="image/png"/>
  <Override PartName="/ppt/media/image415.png" ContentType="image/png"/>
  <Override PartName="/ppt/media/image416.png" ContentType="image/png"/>
  <Override PartName="/ppt/media/image440.png" ContentType="image/png"/>
  <Override PartName="/ppt/media/image470.png" ContentType="image/png"/>
  <Override PartName="/ppt/media/image3.png" ContentType="image/png"/>
  <Override PartName="/ppt/media/image417.png" ContentType="image/png"/>
  <Override PartName="/ppt/media/image471.png" ContentType="image/png"/>
  <Override PartName="/ppt/media/image418.png" ContentType="image/png"/>
  <Override PartName="/ppt/media/image421.png" ContentType="image/png"/>
  <Override PartName="/ppt/media/image422.png" ContentType="image/png"/>
  <Override PartName="/ppt/media/image423.png" ContentType="image/png"/>
  <Override PartName="/ppt/media/image322.png" ContentType="image/png"/>
  <Override PartName="/ppt/media/image425.png" ContentType="image/png"/>
  <Override PartName="/ppt/media/image369.png" ContentType="image/png"/>
  <Override PartName="/ppt/media/image426.png" ContentType="image/png"/>
  <Override PartName="/ppt/media/image152.png" ContentType="image/png"/>
  <Override PartName="/ppt/media/image472.png" ContentType="image/png"/>
  <Override PartName="/ppt/media/image445.tif" ContentType="image/tiff"/>
  <Override PartName="/ppt/media/image373.png" ContentType="image/png"/>
  <Override PartName="/ppt/media/image460.png" ContentType="image/png"/>
  <Override PartName="/ppt/media/image430.png" ContentType="image/png"/>
  <Override PartName="/ppt/media/image280.png" ContentType="image/png"/>
  <Override PartName="/ppt/media/image334.png" ContentType="image/png"/>
  <Override PartName="/ppt/media/image477.png" ContentType="image/png"/>
  <Override PartName="/ppt/media/image374.png" ContentType="image/png"/>
  <Override PartName="/ppt/media/image461.png" ContentType="image/png"/>
  <Override PartName="/ppt/media/image431.png" ContentType="image/png"/>
  <Override PartName="/ppt/media/image432.png" ContentType="image/png"/>
  <Override PartName="/ppt/media/image155.png" ContentType="image/png"/>
  <Override PartName="/ppt/media/image282.png" ContentType="image/png"/>
  <Override PartName="/ppt/media/image336.png" ContentType="image/png"/>
  <Override PartName="/ppt/media/image479.png" ContentType="image/png"/>
  <Override PartName="/ppt/media/image376.png" ContentType="image/png"/>
  <Override PartName="/ppt/media/image433.png" ContentType="image/png"/>
  <Override PartName="/ppt/media/image377.png" ContentType="image/png"/>
  <Override PartName="/ppt/media/image331.png" ContentType="image/png"/>
  <Override PartName="/ppt/media/image110.png" ContentType="image/png"/>
  <Override PartName="/ppt/media/image434.png" ContentType="image/png"/>
  <Override PartName="/ppt/media/image378.png" ContentType="image/png"/>
  <Override PartName="/ppt/media/image435.png" ContentType="image/png"/>
  <Override PartName="/ppt/media/image481.png" ContentType="image/png"/>
  <Override PartName="/ppt/media/image324.png" ContentType="image/png"/>
  <Override PartName="/ppt/media/image467.png" ContentType="image/png"/>
  <Override PartName="/ppt/media/image364.png" ContentType="image/png"/>
  <Override PartName="/ppt/media/image114.png" ContentType="image/png"/>
  <Override PartName="/ppt/media/image241.png" ContentType="image/png"/>
  <Override PartName="/ppt/media/image438.png" ContentType="image/png"/>
  <Override PartName="/ppt/media/image459.png" ContentType="image/png"/>
  <Override PartName="/ppt/media/image316.png" ContentType="image/png"/>
  <Override PartName="/ppt/media/image384.tif" ContentType="image/tiff"/>
  <Override PartName="/ppt/media/image411.png" ContentType="image/png"/>
  <Override PartName="/ppt/media/image451.png" ContentType="image/png"/>
  <Override PartName="/ppt/media/image100.png" ContentType="image/png"/>
  <Override PartName="/ppt/media/image31.tif" ContentType="image/tiff"/>
  <Override PartName="/ppt/media/image424.png" ContentType="image/png"/>
  <Override PartName="/ppt/media/image230.png" ContentType="image/png"/>
  <Override PartName="/ppt/media/image427.png" ContentType="image/png"/>
  <Override PartName="/ppt/media/image343.png" ContentType="image/png"/>
  <Override PartName="/ppt/media/image122.png" ContentType="image/png"/>
  <Override PartName="/ppt/media/image80.png" ContentType="image/png"/>
  <Override PartName="/ppt/media/image446.png" ContentType="image/png"/>
  <Override PartName="/ppt/media/image105.png" ContentType="image/png"/>
  <Override PartName="/ppt/media/image429.png" ContentType="image/png"/>
  <Override PartName="/ppt/media/image462.png" ContentType="image/png"/>
  <Override PartName="/ppt/media/image480.png" ContentType="image/png"/>
  <Override PartName="/ppt/media/image356.png" ContentType="image/png"/>
  <Override PartName="/ppt/media/image428.tif" ContentType="image/tiff"/>
  <Override PartName="/ppt/media/image330.tif" ContentType="image/tiff"/>
  <Override PartName="/ppt/media/image361.png" ContentType="image/png"/>
  <Override PartName="/ppt/media/image140.png" ContentType="image/png"/>
  <Override PartName="/ppt/media/image464.png" ContentType="image/png"/>
  <Override PartName="/ppt/media/image357.tif" ContentType="image/tiff"/>
  <Override PartName="/ppt/media/image303.tif" ContentType="image/tiff"/>
  <Override PartName="/ppt/media/image113.png" ContentType="image/png"/>
  <Override PartName="/ppt/media/image437.png" ContentType="image/png"/>
  <Override PartName="/ppt/media/image413.png" ContentType="image/png"/>
  <Override PartName="/ppt/media/image474.tif" ContentType="image/tiff"/>
  <Override PartName="/ppt/media/image412.png" ContentType="image/png"/>
  <Override PartName="/ppt/media/image452.png" ContentType="image/png"/>
  <Override PartName="/ppt/media/image75.png" ContentType="image/png"/>
  <Override PartName="/ppt/media/image400.png" ContentType="image/png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50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52.xml" ContentType="application/vnd.openxmlformats-officedocument.presentationml.slide+xml"/>
  <Override PartName="/ppt/slides/slide26.xml" ContentType="application/vnd.openxmlformats-officedocument.presentationml.slide+xml"/>
  <Override PartName="/ppt/slides/_rels/slide46.xml.rels" ContentType="application/vnd.openxmlformats-package.relationships+xml"/>
  <Override PartName="/ppt/slides/_rels/slide37.xml.rels" ContentType="application/vnd.openxmlformats-package.relationships+xml"/>
  <Override PartName="/ppt/slides/_rels/slide30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35.xml.rels" ContentType="application/vnd.openxmlformats-package.relationships+xml"/>
  <Override PartName="/ppt/slides/_rels/slide4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41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40.xml.rels" ContentType="application/vnd.openxmlformats-package.relationships+xml"/>
  <Override PartName="/ppt/slides/_rels/slide47.xml.rels" ContentType="application/vnd.openxmlformats-package.relationships+xml"/>
  <Override PartName="/ppt/slides/_rels/slide39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38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56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55.xml.rels" ContentType="application/vnd.openxmlformats-package.relationships+xml"/>
  <Override PartName="/ppt/slides/_rels/slide28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54.xml.rels" ContentType="application/vnd.openxmlformats-package.relationships+xml"/>
  <Override PartName="/ppt/slides/_rels/slide19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1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31.xml" ContentType="application/vnd.openxmlformats-officedocument.presentationml.slide+xml"/>
  <Override PartName="/ppt/slides/slide17.xml" ContentType="application/vnd.openxmlformats-officedocument.presentationml.slide+xml"/>
  <Override PartName="/ppt/slides/slide32.xml" ContentType="application/vnd.openxmlformats-officedocument.presentationml.slide+xml"/>
  <Override PartName="/ppt/slides/slide18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notesSlides/_rels/notesSlide28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latin typeface="Arial"/>
              </a:rPr>
              <a:t>Click to move the slide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CO" sz="2000" spc="-1" strike="noStrike">
                <a:latin typeface="Arial"/>
              </a:rPr>
              <a:t>Click to edit the notes format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CO" sz="1400" spc="-1" strike="noStrike">
                <a:latin typeface="Times New Roman"/>
              </a:rPr>
              <a:t>&lt;header&gt;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dt" idx="5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s-CO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s-CO" sz="1400" spc="-1" strike="noStrike">
                <a:latin typeface="Times New Roman"/>
              </a:rPr>
              <a:t>&lt;date/time&gt;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ftr" idx="6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CO" sz="1400" spc="-1" strike="noStrike">
                <a:latin typeface="Times New Roman"/>
              </a:defRPr>
            </a:lvl1pPr>
          </a:lstStyle>
          <a:p>
            <a:r>
              <a:rPr b="0" lang="es-CO" sz="1400" spc="-1" strike="noStrike">
                <a:latin typeface="Times New Roman"/>
              </a:rPr>
              <a:t>&lt;footer&gt;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213" name="PlaceHolder 6"/>
          <p:cNvSpPr>
            <a:spLocks noGrp="1"/>
          </p:cNvSpPr>
          <p:nvPr>
            <p:ph type="sldNum" idx="7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s-CO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6238117-DE99-4311-8A63-41BF11C91A36}" type="slidenum">
              <a:rPr b="0" lang="es-CO" sz="1400" spc="-1" strike="noStrike">
                <a:latin typeface="Times New Roman"/>
              </a:rPr>
              <a:t>&lt;number&gt;</a:t>
            </a:fld>
            <a:endParaRPr b="0" lang="es-CO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  <a:ln w="0">
            <a:noFill/>
          </a:ln>
        </p:spPr>
      </p:sp>
      <p:sp>
        <p:nvSpPr>
          <p:cNvPr id="14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148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CO" sz="2400" spc="-1" strike="noStrike">
                <a:latin typeface="Times New Roman"/>
              </a:defRPr>
            </a:lvl1pPr>
          </a:lstStyle>
          <a:p>
            <a:endParaRPr b="0" lang="es-CO" sz="2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  <a:ln w="0">
            <a:noFill/>
          </a:ln>
        </p:spPr>
      </p:sp>
      <p:sp>
        <p:nvSpPr>
          <p:cNvPr id="14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149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CO" sz="2400" spc="-1" strike="noStrike">
                <a:latin typeface="Times New Roman"/>
              </a:defRPr>
            </a:lvl1pPr>
          </a:lstStyle>
          <a:p>
            <a:endParaRPr b="0" lang="es-CO" sz="2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  <a:ln w="0">
            <a:noFill/>
          </a:ln>
        </p:spPr>
      </p:sp>
      <p:sp>
        <p:nvSpPr>
          <p:cNvPr id="14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1493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CO" sz="2400" spc="-1" strike="noStrike">
                <a:latin typeface="Times New Roman"/>
              </a:defRPr>
            </a:lvl1pPr>
          </a:lstStyle>
          <a:p>
            <a:endParaRPr b="0" lang="es-CO" sz="2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  <a:ln w="0">
            <a:noFill/>
          </a:ln>
        </p:spPr>
      </p:sp>
      <p:sp>
        <p:nvSpPr>
          <p:cNvPr id="14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1496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CO" sz="2400" spc="-1" strike="noStrike">
                <a:latin typeface="Times New Roman"/>
              </a:defRPr>
            </a:lvl1pPr>
          </a:lstStyle>
          <a:p>
            <a:endParaRPr b="0" lang="es-CO" sz="24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  <a:ln w="0">
            <a:noFill/>
          </a:ln>
        </p:spPr>
      </p:sp>
      <p:sp>
        <p:nvSpPr>
          <p:cNvPr id="14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1499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CO" sz="2400" spc="-1" strike="noStrike">
                <a:latin typeface="Times New Roman"/>
              </a:defRPr>
            </a:lvl1pPr>
          </a:lstStyle>
          <a:p>
            <a:endParaRPr b="0" lang="es-CO" sz="24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  <a:ln w="0">
            <a:noFill/>
          </a:ln>
        </p:spPr>
      </p:sp>
      <p:sp>
        <p:nvSpPr>
          <p:cNvPr id="15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1502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CO" sz="2400" spc="-1" strike="noStrike">
                <a:latin typeface="Times New Roman"/>
              </a:defRPr>
            </a:lvl1pPr>
          </a:lstStyle>
          <a:p>
            <a:endParaRPr b="0" lang="es-CO" sz="24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  <a:ln w="0">
            <a:noFill/>
          </a:ln>
        </p:spPr>
      </p:sp>
      <p:sp>
        <p:nvSpPr>
          <p:cNvPr id="15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1505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CO" sz="2400" spc="-1" strike="noStrike">
                <a:latin typeface="Times New Roman"/>
              </a:defRPr>
            </a:lvl1pPr>
          </a:lstStyle>
          <a:p>
            <a:endParaRPr b="0" lang="es-CO" sz="2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  <a:ln w="0">
            <a:noFill/>
          </a:ln>
        </p:spPr>
      </p:sp>
      <p:sp>
        <p:nvSpPr>
          <p:cNvPr id="14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14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CO" sz="2400" spc="-1" strike="noStrike">
                <a:latin typeface="Times New Roman"/>
              </a:defRPr>
            </a:lvl1pPr>
          </a:lstStyle>
          <a:p>
            <a:endParaRPr b="0" lang="es-CO" sz="24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  <a:ln w="0">
            <a:noFill/>
          </a:ln>
        </p:spPr>
      </p:sp>
      <p:sp>
        <p:nvSpPr>
          <p:cNvPr id="15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1508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CO" sz="2400" spc="-1" strike="noStrike">
                <a:latin typeface="Times New Roman"/>
              </a:defRPr>
            </a:lvl1pPr>
          </a:lstStyle>
          <a:p>
            <a:endParaRPr b="0" lang="es-CO" sz="24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  <a:ln w="0">
            <a:noFill/>
          </a:ln>
        </p:spPr>
      </p:sp>
      <p:sp>
        <p:nvSpPr>
          <p:cNvPr id="15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1511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CO" sz="2400" spc="-1" strike="noStrike">
                <a:latin typeface="Times New Roman"/>
              </a:defRPr>
            </a:lvl1pPr>
          </a:lstStyle>
          <a:p>
            <a:endParaRPr b="0" lang="es-CO" sz="24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  <a:ln w="0">
            <a:noFill/>
          </a:ln>
        </p:spPr>
      </p:sp>
      <p:sp>
        <p:nvSpPr>
          <p:cNvPr id="15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1514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CO" sz="2400" spc="-1" strike="noStrike">
                <a:latin typeface="Times New Roman"/>
              </a:defRPr>
            </a:lvl1pPr>
          </a:lstStyle>
          <a:p>
            <a:endParaRPr b="0" lang="es-CO" sz="24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  <a:ln w="0">
            <a:noFill/>
          </a:ln>
        </p:spPr>
      </p:sp>
      <p:sp>
        <p:nvSpPr>
          <p:cNvPr id="151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1517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CO" sz="2400" spc="-1" strike="noStrike">
                <a:latin typeface="Times New Roman"/>
              </a:defRPr>
            </a:lvl1pPr>
          </a:lstStyle>
          <a:p>
            <a:endParaRPr b="0" lang="es-CO" sz="24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  <a:ln w="0">
            <a:noFill/>
          </a:ln>
        </p:spPr>
      </p:sp>
      <p:sp>
        <p:nvSpPr>
          <p:cNvPr id="14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14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CO" sz="2400" spc="-1" strike="noStrike">
                <a:latin typeface="Times New Roman"/>
              </a:defRPr>
            </a:lvl1pPr>
          </a:lstStyle>
          <a:p>
            <a:endParaRPr b="0" lang="es-CO" sz="2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  <a:ln w="0">
            <a:noFill/>
          </a:ln>
        </p:spPr>
      </p:sp>
      <p:sp>
        <p:nvSpPr>
          <p:cNvPr id="14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148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CO" sz="2400" spc="-1" strike="noStrike">
                <a:latin typeface="Times New Roman"/>
              </a:defRPr>
            </a:lvl1pPr>
          </a:lstStyle>
          <a:p>
            <a:endParaRPr b="0" lang="es-CO" sz="2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  <a:ln w="0">
            <a:noFill/>
          </a:ln>
        </p:spPr>
      </p:sp>
      <p:sp>
        <p:nvSpPr>
          <p:cNvPr id="14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s-CO" sz="2000" spc="-1" strike="noStrike">
              <a:latin typeface="Arial"/>
            </a:endParaRPr>
          </a:p>
        </p:txBody>
      </p:sp>
      <p:sp>
        <p:nvSpPr>
          <p:cNvPr id="14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CO" sz="2400" spc="-1" strike="noStrike">
                <a:latin typeface="Times New Roman"/>
              </a:defRPr>
            </a:lvl1pPr>
          </a:lstStyle>
          <a:p>
            <a:endParaRPr b="0" lang="es-CO" sz="2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0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CO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CO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latin typeface="Arial"/>
              </a:rPr>
              <a:t>Click to edit the title text format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Click to edit the outline text format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Second Outline Level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Third Outline Level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Fourth Outline Level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Fifth Outline Level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Sixth Outline Level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Seventh Outline Level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7"/>
          <p:cNvSpPr/>
          <p:nvPr/>
        </p:nvSpPr>
        <p:spPr>
          <a:xfrm>
            <a:off x="0" y="0"/>
            <a:ext cx="2266200" cy="6856560"/>
          </a:xfrm>
          <a:prstGeom prst="rect">
            <a:avLst/>
          </a:prstGeom>
          <a:solidFill>
            <a:srgbClr val="f4f4f4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TextBox 12"/>
          <p:cNvSpPr/>
          <p:nvPr/>
        </p:nvSpPr>
        <p:spPr>
          <a:xfrm>
            <a:off x="73440" y="45000"/>
            <a:ext cx="211968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174970"/>
                </a:solidFill>
                <a:latin typeface="Century"/>
                <a:ea typeface="DejaVu Sans"/>
              </a:rPr>
              <a:t>Desarollo de Soluciones Blockchain</a:t>
            </a:r>
            <a:endParaRPr b="0" lang="es-CO" sz="1050" spc="-1" strike="noStrike">
              <a:latin typeface="Arial"/>
            </a:endParaRPr>
          </a:p>
        </p:txBody>
      </p:sp>
      <p:pic>
        <p:nvPicPr>
          <p:cNvPr id="40" name="Picture 1" descr=""/>
          <p:cNvPicPr/>
          <p:nvPr/>
        </p:nvPicPr>
        <p:blipFill>
          <a:blip r:embed="rId2"/>
          <a:stretch/>
        </p:blipFill>
        <p:spPr>
          <a:xfrm>
            <a:off x="73800" y="297720"/>
            <a:ext cx="2139120" cy="188892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ftr" idx="1"/>
          </p:nvPr>
        </p:nvSpPr>
        <p:spPr>
          <a:xfrm>
            <a:off x="3132000" y="6597360"/>
            <a:ext cx="5388480" cy="216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s-CO" sz="9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s-CO" sz="900" spc="-1" strike="noStrike">
                <a:solidFill>
                  <a:srgbClr val="404040"/>
                </a:solidFill>
                <a:latin typeface="Calibri"/>
              </a:rPr>
              <a:t>&lt;footer&gt;</a:t>
            </a:r>
            <a:endParaRPr b="0" lang="es-CO" sz="9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latin typeface="Arial"/>
              </a:rPr>
              <a:t>Click to edit the title text format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Click to edit the outline text format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Second Outline Level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Third Outline Level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Fourth Outline Level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Fifth Outline Level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Sixth Outline Level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Seventh Outline Level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"/>
          <p:cNvSpPr/>
          <p:nvPr/>
        </p:nvSpPr>
        <p:spPr>
          <a:xfrm>
            <a:off x="0" y="0"/>
            <a:ext cx="2266200" cy="6856560"/>
          </a:xfrm>
          <a:prstGeom prst="rect">
            <a:avLst/>
          </a:prstGeom>
          <a:solidFill>
            <a:srgbClr val="f4f4f4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TextBox 12"/>
          <p:cNvSpPr/>
          <p:nvPr/>
        </p:nvSpPr>
        <p:spPr>
          <a:xfrm>
            <a:off x="73440" y="45000"/>
            <a:ext cx="211968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174970"/>
                </a:solidFill>
                <a:latin typeface="Century"/>
                <a:ea typeface="DejaVu Sans"/>
              </a:rPr>
              <a:t>Desarollo de Soluciones Blockchain</a:t>
            </a:r>
            <a:endParaRPr b="0" lang="es-CO" sz="1050" spc="-1" strike="noStrike">
              <a:latin typeface="Arial"/>
            </a:endParaRPr>
          </a:p>
        </p:txBody>
      </p:sp>
      <p:pic>
        <p:nvPicPr>
          <p:cNvPr id="82" name="Picture 1" descr=""/>
          <p:cNvPicPr/>
          <p:nvPr/>
        </p:nvPicPr>
        <p:blipFill>
          <a:blip r:embed="rId2"/>
          <a:stretch/>
        </p:blipFill>
        <p:spPr>
          <a:xfrm>
            <a:off x="73800" y="297720"/>
            <a:ext cx="2139120" cy="188892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ftr" idx="2"/>
          </p:nvPr>
        </p:nvSpPr>
        <p:spPr>
          <a:xfrm>
            <a:off x="3132000" y="6597360"/>
            <a:ext cx="5388480" cy="216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s-CO" sz="9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s-CO" sz="900" spc="-1" strike="noStrike">
                <a:solidFill>
                  <a:srgbClr val="404040"/>
                </a:solidFill>
                <a:latin typeface="Calibri"/>
              </a:rPr>
              <a:t>&lt;footer&gt;</a:t>
            </a:r>
            <a:endParaRPr b="0" lang="es-CO" sz="900" spc="-1" strike="noStrike"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latin typeface="Arial"/>
              </a:rPr>
              <a:t>Click to edit the title text format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Click to edit the outline text format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Second Outline Level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Third Outline Level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Fourth Outline Level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Fifth Outline Level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Sixth Outline Level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Seventh Outline Level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7"/>
          <p:cNvSpPr/>
          <p:nvPr/>
        </p:nvSpPr>
        <p:spPr>
          <a:xfrm>
            <a:off x="0" y="0"/>
            <a:ext cx="2266200" cy="2347560"/>
          </a:xfrm>
          <a:prstGeom prst="rect">
            <a:avLst/>
          </a:prstGeom>
          <a:solidFill>
            <a:srgbClr val="f4f4f4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TextBox 11"/>
          <p:cNvSpPr/>
          <p:nvPr/>
        </p:nvSpPr>
        <p:spPr>
          <a:xfrm>
            <a:off x="749520" y="309240"/>
            <a:ext cx="67320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174970"/>
                </a:solidFill>
                <a:latin typeface="Century"/>
                <a:ea typeface="DejaVu Sans"/>
              </a:rPr>
              <a:t>ARTI4208</a:t>
            </a:r>
            <a:endParaRPr b="0" lang="es-CO" sz="900" spc="-1" strike="noStrike">
              <a:latin typeface="Arial"/>
            </a:endParaRPr>
          </a:p>
        </p:txBody>
      </p:sp>
      <p:pic>
        <p:nvPicPr>
          <p:cNvPr id="124" name="Picture 1" descr=""/>
          <p:cNvPicPr/>
          <p:nvPr/>
        </p:nvPicPr>
        <p:blipFill>
          <a:blip r:embed="rId2"/>
          <a:stretch/>
        </p:blipFill>
        <p:spPr>
          <a:xfrm>
            <a:off x="74160" y="332640"/>
            <a:ext cx="1980360" cy="1888920"/>
          </a:xfrm>
          <a:prstGeom prst="rect">
            <a:avLst/>
          </a:prstGeom>
          <a:ln w="0">
            <a:noFill/>
          </a:ln>
        </p:spPr>
      </p:pic>
      <p:sp>
        <p:nvSpPr>
          <p:cNvPr id="125" name="TextBox 12"/>
          <p:cNvSpPr/>
          <p:nvPr/>
        </p:nvSpPr>
        <p:spPr>
          <a:xfrm>
            <a:off x="73440" y="45000"/>
            <a:ext cx="211968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174970"/>
                </a:solidFill>
                <a:latin typeface="Century"/>
                <a:ea typeface="DejaVu Sans"/>
              </a:rPr>
              <a:t>Desarollo de Soluciones Blockchain</a:t>
            </a:r>
            <a:endParaRPr b="0" lang="es-CO" sz="1050" spc="-1" strike="noStrike">
              <a:latin typeface="Arial"/>
            </a:endParaRPr>
          </a:p>
        </p:txBody>
      </p:sp>
      <p:sp>
        <p:nvSpPr>
          <p:cNvPr id="126" name="PlaceHolder 1"/>
          <p:cNvSpPr>
            <a:spLocks noGrp="1"/>
          </p:cNvSpPr>
          <p:nvPr>
            <p:ph type="ftr" idx="3"/>
          </p:nvPr>
        </p:nvSpPr>
        <p:spPr>
          <a:xfrm>
            <a:off x="3132000" y="6597360"/>
            <a:ext cx="5388480" cy="216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s-CO" sz="9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s-CO" sz="900" spc="-1" strike="noStrike">
                <a:solidFill>
                  <a:srgbClr val="404040"/>
                </a:solidFill>
                <a:latin typeface="Calibri"/>
              </a:rPr>
              <a:t>&lt;footer&gt;</a:t>
            </a:r>
            <a:endParaRPr b="0" lang="es-CO" sz="900" spc="-1" strike="noStrike">
              <a:latin typeface="Times New Roman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latin typeface="Arial"/>
              </a:rPr>
              <a:t>Click to edit the title text format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Click to edit the outline text format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Second Outline Level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Third Outline Level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Fourth Outline Level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Fifth Outline Level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Sixth Outline Level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Seventh Outline Level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7"/>
          <p:cNvSpPr/>
          <p:nvPr/>
        </p:nvSpPr>
        <p:spPr>
          <a:xfrm>
            <a:off x="0" y="0"/>
            <a:ext cx="2266200" cy="2347560"/>
          </a:xfrm>
          <a:prstGeom prst="rect">
            <a:avLst/>
          </a:prstGeom>
          <a:solidFill>
            <a:srgbClr val="f4f4f4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TextBox 11"/>
          <p:cNvSpPr/>
          <p:nvPr/>
        </p:nvSpPr>
        <p:spPr>
          <a:xfrm>
            <a:off x="749520" y="309240"/>
            <a:ext cx="67320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174970"/>
                </a:solidFill>
                <a:latin typeface="Century"/>
                <a:ea typeface="DejaVu Sans"/>
              </a:rPr>
              <a:t>ARTI4208</a:t>
            </a:r>
            <a:endParaRPr b="0" lang="es-CO" sz="900" spc="-1" strike="noStrike">
              <a:latin typeface="Arial"/>
            </a:endParaRPr>
          </a:p>
        </p:txBody>
      </p:sp>
      <p:pic>
        <p:nvPicPr>
          <p:cNvPr id="167" name="Picture 1" descr=""/>
          <p:cNvPicPr/>
          <p:nvPr/>
        </p:nvPicPr>
        <p:blipFill>
          <a:blip r:embed="rId2"/>
          <a:stretch/>
        </p:blipFill>
        <p:spPr>
          <a:xfrm>
            <a:off x="74160" y="332640"/>
            <a:ext cx="1980360" cy="1888920"/>
          </a:xfrm>
          <a:prstGeom prst="rect">
            <a:avLst/>
          </a:prstGeom>
          <a:ln w="0">
            <a:noFill/>
          </a:ln>
        </p:spPr>
      </p:pic>
      <p:sp>
        <p:nvSpPr>
          <p:cNvPr id="168" name="TextBox 12"/>
          <p:cNvSpPr/>
          <p:nvPr/>
        </p:nvSpPr>
        <p:spPr>
          <a:xfrm>
            <a:off x="73440" y="45000"/>
            <a:ext cx="211968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174970"/>
                </a:solidFill>
                <a:latin typeface="Century"/>
                <a:ea typeface="DejaVu Sans"/>
              </a:rPr>
              <a:t>Desarollo de Soluciones Blockchain</a:t>
            </a:r>
            <a:endParaRPr b="0" lang="es-CO" sz="1050" spc="-1" strike="noStrike">
              <a:latin typeface="Arial"/>
            </a:endParaRPr>
          </a:p>
        </p:txBody>
      </p:sp>
      <p:sp>
        <p:nvSpPr>
          <p:cNvPr id="169" name="PlaceHolder 1"/>
          <p:cNvSpPr>
            <a:spLocks noGrp="1"/>
          </p:cNvSpPr>
          <p:nvPr>
            <p:ph type="ftr" idx="4"/>
          </p:nvPr>
        </p:nvSpPr>
        <p:spPr>
          <a:xfrm>
            <a:off x="3132000" y="6597360"/>
            <a:ext cx="5388480" cy="216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s-CO" sz="900" spc="-1" strike="noStrike">
                <a:solidFill>
                  <a:srgbClr val="404040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s-CO" sz="900" spc="-1" strike="noStrike">
                <a:solidFill>
                  <a:srgbClr val="404040"/>
                </a:solidFill>
                <a:latin typeface="Calibri"/>
              </a:rPr>
              <a:t>&lt;footer&gt;</a:t>
            </a:r>
            <a:endParaRPr b="0" lang="es-CO" sz="900" spc="-1" strike="noStrike">
              <a:latin typeface="Times New Roman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CO" sz="4400" spc="-1" strike="noStrike">
                <a:latin typeface="Arial"/>
              </a:rPr>
              <a:t>Click to edit the title text format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latin typeface="Arial"/>
              </a:rPr>
              <a:t>Click to edit the outline text format</a:t>
            </a:r>
            <a:endParaRPr b="0" lang="es-CO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latin typeface="Arial"/>
              </a:rPr>
              <a:t>Second Outline Level</a:t>
            </a:r>
            <a:endParaRPr b="0" lang="es-CO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latin typeface="Arial"/>
              </a:rPr>
              <a:t>Third Outline Level</a:t>
            </a:r>
            <a:endParaRPr b="0" lang="es-CO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latin typeface="Arial"/>
              </a:rPr>
              <a:t>Fourth Outline Level</a:t>
            </a:r>
            <a:endParaRPr b="0" lang="es-CO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Fifth Outline Level</a:t>
            </a:r>
            <a:endParaRPr b="0" lang="es-CO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Sixth Outline Level</a:t>
            </a:r>
            <a:endParaRPr b="0" lang="es-CO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latin typeface="Arial"/>
              </a:rPr>
              <a:t>Seventh Outline Level</a:t>
            </a:r>
            <a:endParaRPr b="0" lang="es-CO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tif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tif"/><Relationship Id="rId9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tif"/><Relationship Id="rId9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tif"/><Relationship Id="rId9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5.tif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tif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4.tif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tif"/><Relationship Id="rId14" Type="http://schemas.openxmlformats.org/officeDocument/2006/relationships/slideLayout" Target="../slideLayouts/slideLayout13.xml"/><Relationship Id="rId1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7.tif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slideLayout" Target="../slideLayouts/slideLayout13.xml"/><Relationship Id="rId1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9.tif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7.tif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5.tif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3.tif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tif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1.tif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tif"/><Relationship Id="rId9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77.tif"/><Relationship Id="rId2" Type="http://schemas.openxmlformats.org/officeDocument/2006/relationships/image" Target="../media/image178.tif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tif"/><Relationship Id="rId11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7.tif"/><Relationship Id="rId2" Type="http://schemas.openxmlformats.org/officeDocument/2006/relationships/image" Target="../media/image188.tif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tif"/><Relationship Id="rId11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97.tif"/><Relationship Id="rId2" Type="http://schemas.openxmlformats.org/officeDocument/2006/relationships/image" Target="../media/image198.tif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tif"/><Relationship Id="rId11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07.tif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tif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16.png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tif"/><Relationship Id="rId9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24.tif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32.tif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0.png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hyperlink" Target="https://remix.ethereum.org/" TargetMode="External"/><Relationship Id="rId9" Type="http://schemas.openxmlformats.org/officeDocument/2006/relationships/image" Target="../media/image247.png"/><Relationship Id="rId10" Type="http://schemas.openxmlformats.org/officeDocument/2006/relationships/image" Target="../media/image248.tif"/><Relationship Id="rId11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tif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49.png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hyperlink" Target="https://remix.ethereum.org/" TargetMode="External"/><Relationship Id="rId9" Type="http://schemas.openxmlformats.org/officeDocument/2006/relationships/image" Target="../media/image256.png"/><Relationship Id="rId10" Type="http://schemas.openxmlformats.org/officeDocument/2006/relationships/image" Target="../media/image257.tif"/><Relationship Id="rId11" Type="http://schemas.openxmlformats.org/officeDocument/2006/relationships/slideLayout" Target="../slideLayouts/slideLayout4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58.png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hyperlink" Target="https://remix.ethereum.org/" TargetMode="External"/><Relationship Id="rId9" Type="http://schemas.openxmlformats.org/officeDocument/2006/relationships/image" Target="../media/image265.png"/><Relationship Id="rId10" Type="http://schemas.openxmlformats.org/officeDocument/2006/relationships/image" Target="../media/image266.tif"/><Relationship Id="rId11" Type="http://schemas.openxmlformats.org/officeDocument/2006/relationships/slideLayout" Target="../slideLayouts/slideLayout4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67.png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275.tif"/><Relationship Id="rId10" Type="http://schemas.openxmlformats.org/officeDocument/2006/relationships/slideLayout" Target="../slideLayouts/slideLayout4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6.png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8" Type="http://schemas.openxmlformats.org/officeDocument/2006/relationships/image" Target="../media/image283.png"/><Relationship Id="rId9" Type="http://schemas.openxmlformats.org/officeDocument/2006/relationships/image" Target="../media/image284.tif"/><Relationship Id="rId10" Type="http://schemas.openxmlformats.org/officeDocument/2006/relationships/slideLayout" Target="../slideLayouts/slideLayout4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5.png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tif"/><Relationship Id="rId11" Type="http://schemas.openxmlformats.org/officeDocument/2006/relationships/slideLayout" Target="../slideLayouts/slideLayout4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5.png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303.tif"/><Relationship Id="rId10" Type="http://schemas.openxmlformats.org/officeDocument/2006/relationships/slideLayout" Target="../slideLayouts/slideLayout4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04.png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Relationship Id="rId7" Type="http://schemas.openxmlformats.org/officeDocument/2006/relationships/image" Target="../media/image310.png"/><Relationship Id="rId8" Type="http://schemas.openxmlformats.org/officeDocument/2006/relationships/image" Target="../media/image311.png"/><Relationship Id="rId9" Type="http://schemas.openxmlformats.org/officeDocument/2006/relationships/hyperlink" Target="https://remix.ethereum.org/" TargetMode="External"/><Relationship Id="rId10" Type="http://schemas.openxmlformats.org/officeDocument/2006/relationships/image" Target="../media/image312.tif"/><Relationship Id="rId11" Type="http://schemas.openxmlformats.org/officeDocument/2006/relationships/slideLayout" Target="../slideLayouts/slideLayout4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13.png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hyperlink" Target="https://remix.ethereum.org/" TargetMode="External"/><Relationship Id="rId9" Type="http://schemas.openxmlformats.org/officeDocument/2006/relationships/image" Target="../media/image320.png"/><Relationship Id="rId10" Type="http://schemas.openxmlformats.org/officeDocument/2006/relationships/image" Target="../media/image321.tif"/><Relationship Id="rId11" Type="http://schemas.openxmlformats.org/officeDocument/2006/relationships/slideLayout" Target="../slideLayouts/slideLayout4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22.png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Relationship Id="rId7" Type="http://schemas.openxmlformats.org/officeDocument/2006/relationships/image" Target="../media/image328.png"/><Relationship Id="rId8" Type="http://schemas.openxmlformats.org/officeDocument/2006/relationships/hyperlink" Target="https://remix.ethereum.org/" TargetMode="External"/><Relationship Id="rId9" Type="http://schemas.openxmlformats.org/officeDocument/2006/relationships/image" Target="../media/image329.png"/><Relationship Id="rId10" Type="http://schemas.openxmlformats.org/officeDocument/2006/relationships/image" Target="../media/image330.tif"/><Relationship Id="rId11" Type="http://schemas.openxmlformats.org/officeDocument/2006/relationships/slideLayout" Target="../slideLayouts/slideLayout4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31.png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hyperlink" Target="https://remix.ethereum.org/" TargetMode="External"/><Relationship Id="rId9" Type="http://schemas.openxmlformats.org/officeDocument/2006/relationships/image" Target="../media/image338.png"/><Relationship Id="rId10" Type="http://schemas.openxmlformats.org/officeDocument/2006/relationships/image" Target="../media/image339.tif"/><Relationship Id="rId11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3.tif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40.png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Relationship Id="rId9" Type="http://schemas.openxmlformats.org/officeDocument/2006/relationships/image" Target="../media/image348.tif"/><Relationship Id="rId10" Type="http://schemas.openxmlformats.org/officeDocument/2006/relationships/slideLayout" Target="../slideLayouts/slideLayout4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49.png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tif"/><Relationship Id="rId10" Type="http://schemas.openxmlformats.org/officeDocument/2006/relationships/slideLayout" Target="../slideLayouts/slideLayout4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58.png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Relationship Id="rId6" Type="http://schemas.openxmlformats.org/officeDocument/2006/relationships/image" Target="../media/image363.png"/><Relationship Id="rId7" Type="http://schemas.openxmlformats.org/officeDocument/2006/relationships/image" Target="../media/image364.png"/><Relationship Id="rId8" Type="http://schemas.openxmlformats.org/officeDocument/2006/relationships/image" Target="../media/image365.png"/><Relationship Id="rId9" Type="http://schemas.openxmlformats.org/officeDocument/2006/relationships/image" Target="../media/image366.tif"/><Relationship Id="rId10" Type="http://schemas.openxmlformats.org/officeDocument/2006/relationships/slideLayout" Target="../slideLayouts/slideLayout4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67.png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Relationship Id="rId7" Type="http://schemas.openxmlformats.org/officeDocument/2006/relationships/image" Target="../media/image373.png"/><Relationship Id="rId8" Type="http://schemas.openxmlformats.org/officeDocument/2006/relationships/image" Target="../media/image374.png"/><Relationship Id="rId9" Type="http://schemas.openxmlformats.org/officeDocument/2006/relationships/image" Target="../media/image375.tif"/><Relationship Id="rId10" Type="http://schemas.openxmlformats.org/officeDocument/2006/relationships/slideLayout" Target="../slideLayouts/slideLayout4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76.png"/><Relationship Id="rId2" Type="http://schemas.openxmlformats.org/officeDocument/2006/relationships/image" Target="../media/image377.png"/><Relationship Id="rId3" Type="http://schemas.openxmlformats.org/officeDocument/2006/relationships/image" Target="../media/image378.png"/><Relationship Id="rId4" Type="http://schemas.openxmlformats.org/officeDocument/2006/relationships/image" Target="../media/image379.png"/><Relationship Id="rId5" Type="http://schemas.openxmlformats.org/officeDocument/2006/relationships/image" Target="../media/image380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Relationship Id="rId9" Type="http://schemas.openxmlformats.org/officeDocument/2006/relationships/image" Target="../media/image384.tif"/><Relationship Id="rId10" Type="http://schemas.openxmlformats.org/officeDocument/2006/relationships/slideLayout" Target="../slideLayouts/slideLayout4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85.png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png"/><Relationship Id="rId5" Type="http://schemas.openxmlformats.org/officeDocument/2006/relationships/image" Target="../media/image389.png"/><Relationship Id="rId6" Type="http://schemas.openxmlformats.org/officeDocument/2006/relationships/image" Target="../media/image390.png"/><Relationship Id="rId7" Type="http://schemas.openxmlformats.org/officeDocument/2006/relationships/image" Target="../media/image391.png"/><Relationship Id="rId8" Type="http://schemas.openxmlformats.org/officeDocument/2006/relationships/image" Target="../media/image392.tif"/><Relationship Id="rId9" Type="http://schemas.openxmlformats.org/officeDocument/2006/relationships/slideLayout" Target="../slideLayouts/slideLayout49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93.png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Relationship Id="rId8" Type="http://schemas.openxmlformats.org/officeDocument/2006/relationships/image" Target="../media/image400.png"/><Relationship Id="rId9" Type="http://schemas.openxmlformats.org/officeDocument/2006/relationships/image" Target="../media/image401.tif"/><Relationship Id="rId10" Type="http://schemas.openxmlformats.org/officeDocument/2006/relationships/slideLayout" Target="../slideLayouts/slideLayout49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02.png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tif"/><Relationship Id="rId10" Type="http://schemas.openxmlformats.org/officeDocument/2006/relationships/slideLayout" Target="../slideLayouts/slideLayout49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11.png"/><Relationship Id="rId2" Type="http://schemas.openxmlformats.org/officeDocument/2006/relationships/image" Target="../media/image412.png"/><Relationship Id="rId3" Type="http://schemas.openxmlformats.org/officeDocument/2006/relationships/image" Target="../media/image413.png"/><Relationship Id="rId4" Type="http://schemas.openxmlformats.org/officeDocument/2006/relationships/image" Target="../media/image414.png"/><Relationship Id="rId5" Type="http://schemas.openxmlformats.org/officeDocument/2006/relationships/image" Target="../media/image415.png"/><Relationship Id="rId6" Type="http://schemas.openxmlformats.org/officeDocument/2006/relationships/image" Target="../media/image416.png"/><Relationship Id="rId7" Type="http://schemas.openxmlformats.org/officeDocument/2006/relationships/image" Target="../media/image417.png"/><Relationship Id="rId8" Type="http://schemas.openxmlformats.org/officeDocument/2006/relationships/image" Target="../media/image418.png"/><Relationship Id="rId9" Type="http://schemas.openxmlformats.org/officeDocument/2006/relationships/image" Target="../media/image419.tif"/><Relationship Id="rId10" Type="http://schemas.openxmlformats.org/officeDocument/2006/relationships/slideLayout" Target="../slideLayouts/slideLayout49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20.png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Relationship Id="rId7" Type="http://schemas.openxmlformats.org/officeDocument/2006/relationships/image" Target="../media/image426.png"/><Relationship Id="rId8" Type="http://schemas.openxmlformats.org/officeDocument/2006/relationships/image" Target="../media/image427.png"/><Relationship Id="rId9" Type="http://schemas.openxmlformats.org/officeDocument/2006/relationships/image" Target="../media/image428.tif"/><Relationship Id="rId10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1.tif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29.png"/><Relationship Id="rId2" Type="http://schemas.openxmlformats.org/officeDocument/2006/relationships/image" Target="../media/image430.png"/><Relationship Id="rId3" Type="http://schemas.openxmlformats.org/officeDocument/2006/relationships/image" Target="../media/image431.png"/><Relationship Id="rId4" Type="http://schemas.openxmlformats.org/officeDocument/2006/relationships/image" Target="../media/image432.png"/><Relationship Id="rId5" Type="http://schemas.openxmlformats.org/officeDocument/2006/relationships/image" Target="../media/image433.png"/><Relationship Id="rId6" Type="http://schemas.openxmlformats.org/officeDocument/2006/relationships/image" Target="../media/image434.png"/><Relationship Id="rId7" Type="http://schemas.openxmlformats.org/officeDocument/2006/relationships/image" Target="../media/image435.png"/><Relationship Id="rId8" Type="http://schemas.openxmlformats.org/officeDocument/2006/relationships/image" Target="../media/image436.tif"/><Relationship Id="rId9" Type="http://schemas.openxmlformats.org/officeDocument/2006/relationships/slideLayout" Target="../slideLayouts/slideLayout49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37.png"/><Relationship Id="rId2" Type="http://schemas.openxmlformats.org/officeDocument/2006/relationships/image" Target="../media/image438.png"/><Relationship Id="rId3" Type="http://schemas.openxmlformats.org/officeDocument/2006/relationships/image" Target="../media/image439.png"/><Relationship Id="rId4" Type="http://schemas.openxmlformats.org/officeDocument/2006/relationships/image" Target="../media/image440.png"/><Relationship Id="rId5" Type="http://schemas.openxmlformats.org/officeDocument/2006/relationships/image" Target="../media/image441.png"/><Relationship Id="rId6" Type="http://schemas.openxmlformats.org/officeDocument/2006/relationships/image" Target="../media/image442.png"/><Relationship Id="rId7" Type="http://schemas.openxmlformats.org/officeDocument/2006/relationships/image" Target="../media/image443.png"/><Relationship Id="rId8" Type="http://schemas.openxmlformats.org/officeDocument/2006/relationships/image" Target="../media/image444.png"/><Relationship Id="rId9" Type="http://schemas.openxmlformats.org/officeDocument/2006/relationships/image" Target="../media/image445.tif"/><Relationship Id="rId10" Type="http://schemas.openxmlformats.org/officeDocument/2006/relationships/slideLayout" Target="../slideLayouts/slideLayout49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46.png"/><Relationship Id="rId2" Type="http://schemas.openxmlformats.org/officeDocument/2006/relationships/image" Target="../media/image447.png"/><Relationship Id="rId3" Type="http://schemas.openxmlformats.org/officeDocument/2006/relationships/image" Target="../media/image448.png"/><Relationship Id="rId4" Type="http://schemas.openxmlformats.org/officeDocument/2006/relationships/image" Target="../media/image449.png"/><Relationship Id="rId5" Type="http://schemas.openxmlformats.org/officeDocument/2006/relationships/image" Target="../media/image450.png"/><Relationship Id="rId6" Type="http://schemas.openxmlformats.org/officeDocument/2006/relationships/image" Target="../media/image451.png"/><Relationship Id="rId7" Type="http://schemas.openxmlformats.org/officeDocument/2006/relationships/image" Target="../media/image452.png"/><Relationship Id="rId8" Type="http://schemas.openxmlformats.org/officeDocument/2006/relationships/image" Target="../media/image453.png"/><Relationship Id="rId9" Type="http://schemas.openxmlformats.org/officeDocument/2006/relationships/image" Target="../media/image454.png"/><Relationship Id="rId10" Type="http://schemas.openxmlformats.org/officeDocument/2006/relationships/image" Target="../media/image455.tif"/><Relationship Id="rId11" Type="http://schemas.openxmlformats.org/officeDocument/2006/relationships/slideLayout" Target="../slideLayouts/slideLayout49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56.png"/><Relationship Id="rId2" Type="http://schemas.openxmlformats.org/officeDocument/2006/relationships/image" Target="../media/image457.png"/><Relationship Id="rId3" Type="http://schemas.openxmlformats.org/officeDocument/2006/relationships/image" Target="../media/image458.png"/><Relationship Id="rId4" Type="http://schemas.openxmlformats.org/officeDocument/2006/relationships/image" Target="../media/image459.png"/><Relationship Id="rId5" Type="http://schemas.openxmlformats.org/officeDocument/2006/relationships/image" Target="../media/image460.png"/><Relationship Id="rId6" Type="http://schemas.openxmlformats.org/officeDocument/2006/relationships/image" Target="../media/image461.png"/><Relationship Id="rId7" Type="http://schemas.openxmlformats.org/officeDocument/2006/relationships/image" Target="../media/image462.png"/><Relationship Id="rId8" Type="http://schemas.openxmlformats.org/officeDocument/2006/relationships/image" Target="../media/image463.png"/><Relationship Id="rId9" Type="http://schemas.openxmlformats.org/officeDocument/2006/relationships/image" Target="../media/image464.png"/><Relationship Id="rId10" Type="http://schemas.openxmlformats.org/officeDocument/2006/relationships/image" Target="../media/image465.tif"/><Relationship Id="rId11" Type="http://schemas.openxmlformats.org/officeDocument/2006/relationships/slideLayout" Target="../slideLayouts/slideLayout49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66.png"/><Relationship Id="rId2" Type="http://schemas.openxmlformats.org/officeDocument/2006/relationships/image" Target="../media/image467.png"/><Relationship Id="rId3" Type="http://schemas.openxmlformats.org/officeDocument/2006/relationships/image" Target="../media/image468.png"/><Relationship Id="rId4" Type="http://schemas.openxmlformats.org/officeDocument/2006/relationships/image" Target="../media/image469.png"/><Relationship Id="rId5" Type="http://schemas.openxmlformats.org/officeDocument/2006/relationships/image" Target="../media/image470.png"/><Relationship Id="rId6" Type="http://schemas.openxmlformats.org/officeDocument/2006/relationships/image" Target="../media/image471.png"/><Relationship Id="rId7" Type="http://schemas.openxmlformats.org/officeDocument/2006/relationships/image" Target="../media/image472.png"/><Relationship Id="rId8" Type="http://schemas.openxmlformats.org/officeDocument/2006/relationships/image" Target="../media/image473.png"/><Relationship Id="rId9" Type="http://schemas.openxmlformats.org/officeDocument/2006/relationships/image" Target="../media/image474.tif"/><Relationship Id="rId10" Type="http://schemas.openxmlformats.org/officeDocument/2006/relationships/slideLayout" Target="../slideLayouts/slideLayout49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75.png"/><Relationship Id="rId2" Type="http://schemas.openxmlformats.org/officeDocument/2006/relationships/image" Target="../media/image476.png"/><Relationship Id="rId3" Type="http://schemas.openxmlformats.org/officeDocument/2006/relationships/image" Target="../media/image477.png"/><Relationship Id="rId4" Type="http://schemas.openxmlformats.org/officeDocument/2006/relationships/image" Target="../media/image478.png"/><Relationship Id="rId5" Type="http://schemas.openxmlformats.org/officeDocument/2006/relationships/image" Target="../media/image479.png"/><Relationship Id="rId6" Type="http://schemas.openxmlformats.org/officeDocument/2006/relationships/image" Target="../media/image480.png"/><Relationship Id="rId7" Type="http://schemas.openxmlformats.org/officeDocument/2006/relationships/image" Target="../media/image481.png"/><Relationship Id="rId8" Type="http://schemas.openxmlformats.org/officeDocument/2006/relationships/image" Target="../media/image482.png"/><Relationship Id="rId9" Type="http://schemas.openxmlformats.org/officeDocument/2006/relationships/image" Target="../media/image483.png"/><Relationship Id="rId10" Type="http://schemas.openxmlformats.org/officeDocument/2006/relationships/image" Target="../media/image484.png"/><Relationship Id="rId11" Type="http://schemas.openxmlformats.org/officeDocument/2006/relationships/image" Target="../media/image485.png"/><Relationship Id="rId12" Type="http://schemas.openxmlformats.org/officeDocument/2006/relationships/image" Target="../media/image486.tif"/><Relationship Id="rId13" Type="http://schemas.openxmlformats.org/officeDocument/2006/relationships/slideLayout" Target="../slideLayouts/slideLayout49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87.png"/><Relationship Id="rId2" Type="http://schemas.openxmlformats.org/officeDocument/2006/relationships/image" Target="../media/image488.png"/><Relationship Id="rId3" Type="http://schemas.openxmlformats.org/officeDocument/2006/relationships/image" Target="../media/image489.png"/><Relationship Id="rId4" Type="http://schemas.openxmlformats.org/officeDocument/2006/relationships/image" Target="../media/image490.png"/><Relationship Id="rId5" Type="http://schemas.openxmlformats.org/officeDocument/2006/relationships/image" Target="../media/image491.png"/><Relationship Id="rId6" Type="http://schemas.openxmlformats.org/officeDocument/2006/relationships/image" Target="../media/image492.png"/><Relationship Id="rId7" Type="http://schemas.openxmlformats.org/officeDocument/2006/relationships/image" Target="../media/image493.png"/><Relationship Id="rId8" Type="http://schemas.openxmlformats.org/officeDocument/2006/relationships/image" Target="../media/image494.tif"/><Relationship Id="rId9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tif"/><Relationship Id="rId9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tif"/><Relationship Id="rId9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tif"/><Relationship Id="rId9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tif"/><Relationship Id="rId9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395640" y="3069000"/>
            <a:ext cx="8207640" cy="16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s-CO" sz="2800" spc="-1" strike="noStrike">
                <a:solidFill>
                  <a:srgbClr val="003e52"/>
                </a:solidFill>
                <a:latin typeface="Arial"/>
              </a:rPr>
              <a:t>Curso Desarrollo de aplicaciones Blockchain</a:t>
            </a:r>
            <a:br>
              <a:rPr sz="2800"/>
            </a:br>
            <a:br>
              <a:rPr sz="2800"/>
            </a:br>
            <a:r>
              <a:rPr b="1" lang="es-CO" sz="2000" spc="-1" strike="noStrike">
                <a:solidFill>
                  <a:srgbClr val="003e52"/>
                </a:solidFill>
                <a:latin typeface="Arial"/>
              </a:rPr>
              <a:t>Parte II</a:t>
            </a:r>
            <a:br>
              <a:rPr sz="2000"/>
            </a:br>
            <a:br>
              <a:rPr sz="2000"/>
            </a:br>
            <a:r>
              <a:rPr b="1" lang="es-CO" sz="2000" spc="-1" strike="noStrike">
                <a:solidFill>
                  <a:srgbClr val="003e52"/>
                </a:solidFill>
                <a:latin typeface="Arial"/>
              </a:rPr>
              <a:t>Junio 10 de 2022</a:t>
            </a:r>
            <a:endParaRPr b="0" lang="es-CO" sz="2000" spc="-1" strike="noStrike">
              <a:latin typeface="Arial"/>
            </a:endParaRPr>
          </a:p>
        </p:txBody>
      </p:sp>
      <p:pic>
        <p:nvPicPr>
          <p:cNvPr id="215" name="Picture 7" descr=""/>
          <p:cNvPicPr/>
          <p:nvPr/>
        </p:nvPicPr>
        <p:blipFill>
          <a:blip r:embed="rId1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  <p:sp>
        <p:nvSpPr>
          <p:cNvPr id="216" name="TextBox 5"/>
          <p:cNvSpPr/>
          <p:nvPr/>
        </p:nvSpPr>
        <p:spPr>
          <a:xfrm>
            <a:off x="2267280" y="645336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217" name="Picture 2" descr=""/>
          <p:cNvPicPr/>
          <p:nvPr/>
        </p:nvPicPr>
        <p:blipFill>
          <a:blip r:embed="rId2"/>
          <a:stretch/>
        </p:blipFill>
        <p:spPr>
          <a:xfrm>
            <a:off x="251640" y="44280"/>
            <a:ext cx="7934040" cy="239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2771640" y="1124640"/>
            <a:ext cx="4105440" cy="4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s-CO" sz="2000" spc="-1" strike="noStrike">
                <a:solidFill>
                  <a:srgbClr val="003e52"/>
                </a:solidFill>
                <a:latin typeface="Arial"/>
              </a:rPr>
              <a:t>Blockchain Consorcio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2627640" y="1989000"/>
            <a:ext cx="6263280" cy="313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spcBef>
                <a:spcPts val="320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1600" spc="-1" strike="noStrike">
                <a:solidFill>
                  <a:srgbClr val="003e52"/>
                </a:solidFill>
                <a:latin typeface="Calibri"/>
              </a:rPr>
              <a:t>BCS operado por un conjunto de organizaciones </a:t>
            </a:r>
            <a:endParaRPr b="0" lang="es-CO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</a:pPr>
            <a:endParaRPr b="0" lang="es-CO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320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1600" spc="-1" strike="noStrike">
                <a:solidFill>
                  <a:srgbClr val="003e52"/>
                </a:solidFill>
                <a:latin typeface="Calibri"/>
              </a:rPr>
              <a:t>No se deja en manos de una sola entidad la administración de la cadena</a:t>
            </a:r>
            <a:endParaRPr b="0" lang="es-CO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</a:pPr>
            <a:endParaRPr b="0" lang="es-CO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320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1600" spc="-1" strike="noStrike">
                <a:solidFill>
                  <a:srgbClr val="003e52"/>
                </a:solidFill>
                <a:latin typeface="Calibri"/>
              </a:rPr>
              <a:t>Se evita un punto único de falla</a:t>
            </a:r>
            <a:endParaRPr b="0" lang="es-CO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</a:pPr>
            <a:endParaRPr b="0" lang="es-CO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320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1600" spc="-1" strike="noStrike">
                <a:solidFill>
                  <a:srgbClr val="003e52"/>
                </a:solidFill>
                <a:latin typeface="Calibri"/>
              </a:rPr>
              <a:t>Es una combinación ideal entre una privada y una pública</a:t>
            </a:r>
            <a:endParaRPr b="0" lang="es-CO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</a:pPr>
            <a:endParaRPr b="0" lang="es-CO" sz="1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320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1600" spc="-1" strike="noStrike">
                <a:solidFill>
                  <a:srgbClr val="003e52"/>
                </a:solidFill>
                <a:latin typeface="Calibri"/>
              </a:rPr>
              <a:t>Ejemplos: R3 (Corda),  Energy Web Foundation (EWF)</a:t>
            </a:r>
            <a:endParaRPr b="0" lang="es-CO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s-CO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s-CO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s-CO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s-CO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s-CO" sz="1600" spc="-1" strike="noStrike">
              <a:latin typeface="Arial"/>
            </a:endParaRPr>
          </a:p>
        </p:txBody>
      </p:sp>
      <p:sp>
        <p:nvSpPr>
          <p:cNvPr id="385" name="Rounded Rectangle 8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Rectangle 11"/>
          <p:cNvSpPr/>
          <p:nvPr/>
        </p:nvSpPr>
        <p:spPr>
          <a:xfrm>
            <a:off x="655560" y="298044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TextBox 10"/>
          <p:cNvSpPr/>
          <p:nvPr/>
        </p:nvSpPr>
        <p:spPr>
          <a:xfrm>
            <a:off x="640080" y="239904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88" name="Graphic 11" descr="Professor"/>
          <p:cNvPicPr/>
          <p:nvPr/>
        </p:nvPicPr>
        <p:blipFill>
          <a:blip r:embed="rId1"/>
          <a:stretch/>
        </p:blipFill>
        <p:spPr>
          <a:xfrm>
            <a:off x="227880" y="288144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389" name="Graphic 13" descr="Bullseye"/>
          <p:cNvPicPr/>
          <p:nvPr/>
        </p:nvPicPr>
        <p:blipFill>
          <a:blip r:embed="rId2"/>
          <a:stretch/>
        </p:blipFill>
        <p:spPr>
          <a:xfrm>
            <a:off x="170280" y="23414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90" name="TextBox 76"/>
          <p:cNvSpPr/>
          <p:nvPr/>
        </p:nvSpPr>
        <p:spPr>
          <a:xfrm>
            <a:off x="748080" y="298404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91" name="Graphic 74" descr="Professor"/>
          <p:cNvPicPr/>
          <p:nvPr/>
        </p:nvPicPr>
        <p:blipFill>
          <a:blip r:embed="rId3"/>
          <a:stretch/>
        </p:blipFill>
        <p:spPr>
          <a:xfrm>
            <a:off x="221040" y="33487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92" name="TextBox 77"/>
          <p:cNvSpPr/>
          <p:nvPr/>
        </p:nvSpPr>
        <p:spPr>
          <a:xfrm>
            <a:off x="725040" y="345204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93" name="Graphic 75" descr="Professor"/>
          <p:cNvPicPr/>
          <p:nvPr/>
        </p:nvPicPr>
        <p:blipFill>
          <a:blip r:embed="rId4"/>
          <a:stretch/>
        </p:blipFill>
        <p:spPr>
          <a:xfrm>
            <a:off x="249840" y="385596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94" name="TextBox 78"/>
          <p:cNvSpPr/>
          <p:nvPr/>
        </p:nvSpPr>
        <p:spPr>
          <a:xfrm>
            <a:off x="729000" y="397476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95" name="Graphic 76" descr="Professor"/>
          <p:cNvPicPr/>
          <p:nvPr/>
        </p:nvPicPr>
        <p:blipFill>
          <a:blip r:embed="rId5"/>
          <a:stretch/>
        </p:blipFill>
        <p:spPr>
          <a:xfrm>
            <a:off x="261720" y="43772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96" name="TextBox 79"/>
          <p:cNvSpPr/>
          <p:nvPr/>
        </p:nvSpPr>
        <p:spPr>
          <a:xfrm>
            <a:off x="745920" y="449604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97" name="Graphic 77" descr="Professor"/>
          <p:cNvPicPr/>
          <p:nvPr/>
        </p:nvPicPr>
        <p:blipFill>
          <a:blip r:embed="rId6"/>
          <a:stretch/>
        </p:blipFill>
        <p:spPr>
          <a:xfrm>
            <a:off x="288000" y="48812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98" name="TextBox 80"/>
          <p:cNvSpPr/>
          <p:nvPr/>
        </p:nvSpPr>
        <p:spPr>
          <a:xfrm>
            <a:off x="481680" y="500004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99" name="Graphic 78" descr="Professor"/>
          <p:cNvPicPr/>
          <p:nvPr/>
        </p:nvPicPr>
        <p:blipFill>
          <a:blip r:embed="rId7"/>
          <a:stretch/>
        </p:blipFill>
        <p:spPr>
          <a:xfrm>
            <a:off x="231480" y="54014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00" name="TextBox 81"/>
          <p:cNvSpPr/>
          <p:nvPr/>
        </p:nvSpPr>
        <p:spPr>
          <a:xfrm>
            <a:off x="711360" y="552024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401" name="TextBox 97"/>
          <p:cNvSpPr/>
          <p:nvPr/>
        </p:nvSpPr>
        <p:spPr>
          <a:xfrm>
            <a:off x="3245760" y="20016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402" name="TextBox 434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403" name="Picture 12" descr=""/>
          <p:cNvPicPr/>
          <p:nvPr/>
        </p:nvPicPr>
        <p:blipFill>
          <a:blip r:embed="rId8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2818080" y="1124640"/>
            <a:ext cx="597528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s-CO" sz="2100" spc="-1" strike="noStrike">
                <a:solidFill>
                  <a:srgbClr val="003e52"/>
                </a:solidFill>
                <a:latin typeface="Arial"/>
              </a:rPr>
              <a:t>Arquitectura  Blockchain por Capas</a:t>
            </a:r>
            <a:endParaRPr b="0" lang="es-CO" sz="2100" spc="-1" strike="noStrike">
              <a:latin typeface="Arial"/>
            </a:endParaRPr>
          </a:p>
        </p:txBody>
      </p:sp>
      <p:sp>
        <p:nvSpPr>
          <p:cNvPr id="405" name="Rounded Rectangle 22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Rectangles 2"/>
          <p:cNvSpPr/>
          <p:nvPr/>
        </p:nvSpPr>
        <p:spPr>
          <a:xfrm>
            <a:off x="3203640" y="5085000"/>
            <a:ext cx="5007960" cy="790920"/>
          </a:xfrm>
          <a:prstGeom prst="rect">
            <a:avLst/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Capa 0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07" name="Rectangles 3"/>
          <p:cNvSpPr/>
          <p:nvPr/>
        </p:nvSpPr>
        <p:spPr>
          <a:xfrm>
            <a:off x="3203640" y="3722400"/>
            <a:ext cx="2110680" cy="790920"/>
          </a:xfrm>
          <a:prstGeom prst="rect">
            <a:avLst/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Capa 1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08" name="Rectangles 4"/>
          <p:cNvSpPr/>
          <p:nvPr/>
        </p:nvSpPr>
        <p:spPr>
          <a:xfrm>
            <a:off x="3276000" y="2212920"/>
            <a:ext cx="2110680" cy="790920"/>
          </a:xfrm>
          <a:prstGeom prst="rect">
            <a:avLst/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Capa 2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09" name="Rectangles 5"/>
          <p:cNvSpPr/>
          <p:nvPr/>
        </p:nvSpPr>
        <p:spPr>
          <a:xfrm>
            <a:off x="6084000" y="3789000"/>
            <a:ext cx="2110680" cy="790920"/>
          </a:xfrm>
          <a:prstGeom prst="rect">
            <a:avLst/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Capa 1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10" name="Rectangles 7"/>
          <p:cNvSpPr/>
          <p:nvPr/>
        </p:nvSpPr>
        <p:spPr>
          <a:xfrm>
            <a:off x="6084000" y="2277000"/>
            <a:ext cx="2110680" cy="790920"/>
          </a:xfrm>
          <a:prstGeom prst="rect">
            <a:avLst/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Capa 2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11" name="Rectangle 12"/>
          <p:cNvSpPr/>
          <p:nvPr/>
        </p:nvSpPr>
        <p:spPr>
          <a:xfrm>
            <a:off x="655560" y="298044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TextBox 28"/>
          <p:cNvSpPr/>
          <p:nvPr/>
        </p:nvSpPr>
        <p:spPr>
          <a:xfrm>
            <a:off x="640080" y="239904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13" name="Graphic 26" descr="Professor"/>
          <p:cNvPicPr/>
          <p:nvPr/>
        </p:nvPicPr>
        <p:blipFill>
          <a:blip r:embed="rId1"/>
          <a:stretch/>
        </p:blipFill>
        <p:spPr>
          <a:xfrm>
            <a:off x="227880" y="288144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414" name="Graphic 27" descr="Bullseye"/>
          <p:cNvPicPr/>
          <p:nvPr/>
        </p:nvPicPr>
        <p:blipFill>
          <a:blip r:embed="rId2"/>
          <a:stretch/>
        </p:blipFill>
        <p:spPr>
          <a:xfrm>
            <a:off x="170280" y="23414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15" name="TextBox 30"/>
          <p:cNvSpPr/>
          <p:nvPr/>
        </p:nvSpPr>
        <p:spPr>
          <a:xfrm>
            <a:off x="748080" y="298404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16" name="Graphic 29" descr="Professor"/>
          <p:cNvPicPr/>
          <p:nvPr/>
        </p:nvPicPr>
        <p:blipFill>
          <a:blip r:embed="rId3"/>
          <a:stretch/>
        </p:blipFill>
        <p:spPr>
          <a:xfrm>
            <a:off x="221040" y="33487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17" name="TextBox 33"/>
          <p:cNvSpPr/>
          <p:nvPr/>
        </p:nvSpPr>
        <p:spPr>
          <a:xfrm>
            <a:off x="725040" y="345204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18" name="Graphic 32" descr="Professor"/>
          <p:cNvPicPr/>
          <p:nvPr/>
        </p:nvPicPr>
        <p:blipFill>
          <a:blip r:embed="rId4"/>
          <a:stretch/>
        </p:blipFill>
        <p:spPr>
          <a:xfrm>
            <a:off x="249840" y="385596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19" name="TextBox 82"/>
          <p:cNvSpPr/>
          <p:nvPr/>
        </p:nvSpPr>
        <p:spPr>
          <a:xfrm>
            <a:off x="729000" y="397476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20" name="Graphic 79" descr="Professor"/>
          <p:cNvPicPr/>
          <p:nvPr/>
        </p:nvPicPr>
        <p:blipFill>
          <a:blip r:embed="rId5"/>
          <a:stretch/>
        </p:blipFill>
        <p:spPr>
          <a:xfrm>
            <a:off x="261720" y="43772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21" name="TextBox 83"/>
          <p:cNvSpPr/>
          <p:nvPr/>
        </p:nvSpPr>
        <p:spPr>
          <a:xfrm>
            <a:off x="745920" y="449604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22" name="Graphic 80" descr="Professor"/>
          <p:cNvPicPr/>
          <p:nvPr/>
        </p:nvPicPr>
        <p:blipFill>
          <a:blip r:embed="rId6"/>
          <a:stretch/>
        </p:blipFill>
        <p:spPr>
          <a:xfrm>
            <a:off x="288000" y="48812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23" name="TextBox 84"/>
          <p:cNvSpPr/>
          <p:nvPr/>
        </p:nvSpPr>
        <p:spPr>
          <a:xfrm>
            <a:off x="481680" y="500004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24" name="Graphic 81" descr="Professor"/>
          <p:cNvPicPr/>
          <p:nvPr/>
        </p:nvPicPr>
        <p:blipFill>
          <a:blip r:embed="rId7"/>
          <a:stretch/>
        </p:blipFill>
        <p:spPr>
          <a:xfrm>
            <a:off x="231480" y="54014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25" name="TextBox 85"/>
          <p:cNvSpPr/>
          <p:nvPr/>
        </p:nvSpPr>
        <p:spPr>
          <a:xfrm>
            <a:off x="711360" y="552024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426" name="TextBox 98"/>
          <p:cNvSpPr/>
          <p:nvPr/>
        </p:nvSpPr>
        <p:spPr>
          <a:xfrm>
            <a:off x="3245760" y="20016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427" name="TextBox 435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428" name="Picture 13" descr=""/>
          <p:cNvPicPr/>
          <p:nvPr/>
        </p:nvPicPr>
        <p:blipFill>
          <a:blip r:embed="rId8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2818080" y="1124640"/>
            <a:ext cx="5975280" cy="45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s-CO" sz="2100" spc="-1" strike="noStrike">
                <a:solidFill>
                  <a:srgbClr val="003e52"/>
                </a:solidFill>
                <a:latin typeface="Arial"/>
              </a:rPr>
              <a:t>Arquitectura  Blockchain por Capas</a:t>
            </a:r>
            <a:endParaRPr b="0" lang="es-CO" sz="2100" spc="-1" strike="noStrike">
              <a:latin typeface="Arial"/>
            </a:endParaRPr>
          </a:p>
        </p:txBody>
      </p:sp>
      <p:sp>
        <p:nvSpPr>
          <p:cNvPr id="430" name="Rounded Rectangle 1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Rectangles 1"/>
          <p:cNvSpPr/>
          <p:nvPr/>
        </p:nvSpPr>
        <p:spPr>
          <a:xfrm>
            <a:off x="3420000" y="5085000"/>
            <a:ext cx="5219280" cy="790920"/>
          </a:xfrm>
          <a:prstGeom prst="rect">
            <a:avLst/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  </a:t>
            </a:r>
            <a:r>
              <a:rPr b="0" lang="es-CO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Polkadot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32" name="Rectangles 6"/>
          <p:cNvSpPr/>
          <p:nvPr/>
        </p:nvSpPr>
        <p:spPr>
          <a:xfrm>
            <a:off x="3468600" y="3780000"/>
            <a:ext cx="2290680" cy="790920"/>
          </a:xfrm>
          <a:prstGeom prst="rect">
            <a:avLst/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Bitcoin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33" name="Rectangles 8"/>
          <p:cNvSpPr/>
          <p:nvPr/>
        </p:nvSpPr>
        <p:spPr>
          <a:xfrm>
            <a:off x="3420000" y="2340000"/>
            <a:ext cx="2339280" cy="790920"/>
          </a:xfrm>
          <a:prstGeom prst="rect">
            <a:avLst/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Lightning Network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34" name="Rectangles 9"/>
          <p:cNvSpPr/>
          <p:nvPr/>
        </p:nvSpPr>
        <p:spPr>
          <a:xfrm>
            <a:off x="6120000" y="3780000"/>
            <a:ext cx="2519280" cy="790920"/>
          </a:xfrm>
          <a:prstGeom prst="rect">
            <a:avLst/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Ethereum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35" name="Rectangles 10"/>
          <p:cNvSpPr/>
          <p:nvPr/>
        </p:nvSpPr>
        <p:spPr>
          <a:xfrm>
            <a:off x="6084000" y="2277000"/>
            <a:ext cx="2555280" cy="790920"/>
          </a:xfrm>
          <a:prstGeom prst="rect">
            <a:avLst/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Polygon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36" name="Rectangle 13"/>
          <p:cNvSpPr/>
          <p:nvPr/>
        </p:nvSpPr>
        <p:spPr>
          <a:xfrm>
            <a:off x="655560" y="298044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TextBox 87"/>
          <p:cNvSpPr/>
          <p:nvPr/>
        </p:nvSpPr>
        <p:spPr>
          <a:xfrm>
            <a:off x="640080" y="239904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38" name="Graphic 82" descr="Professor"/>
          <p:cNvPicPr/>
          <p:nvPr/>
        </p:nvPicPr>
        <p:blipFill>
          <a:blip r:embed="rId1"/>
          <a:stretch/>
        </p:blipFill>
        <p:spPr>
          <a:xfrm>
            <a:off x="227880" y="288144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439" name="Graphic 83" descr="Bullseye"/>
          <p:cNvPicPr/>
          <p:nvPr/>
        </p:nvPicPr>
        <p:blipFill>
          <a:blip r:embed="rId2"/>
          <a:stretch/>
        </p:blipFill>
        <p:spPr>
          <a:xfrm>
            <a:off x="170280" y="23414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40" name="TextBox 88"/>
          <p:cNvSpPr/>
          <p:nvPr/>
        </p:nvSpPr>
        <p:spPr>
          <a:xfrm>
            <a:off x="748080" y="298404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41" name="Graphic 84" descr="Professor"/>
          <p:cNvPicPr/>
          <p:nvPr/>
        </p:nvPicPr>
        <p:blipFill>
          <a:blip r:embed="rId3"/>
          <a:stretch/>
        </p:blipFill>
        <p:spPr>
          <a:xfrm>
            <a:off x="221040" y="33487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42" name="TextBox 89"/>
          <p:cNvSpPr/>
          <p:nvPr/>
        </p:nvSpPr>
        <p:spPr>
          <a:xfrm>
            <a:off x="725040" y="345204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43" name="Graphic 85" descr="Professor"/>
          <p:cNvPicPr/>
          <p:nvPr/>
        </p:nvPicPr>
        <p:blipFill>
          <a:blip r:embed="rId4"/>
          <a:stretch/>
        </p:blipFill>
        <p:spPr>
          <a:xfrm>
            <a:off x="249840" y="385596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44" name="TextBox 90"/>
          <p:cNvSpPr/>
          <p:nvPr/>
        </p:nvSpPr>
        <p:spPr>
          <a:xfrm>
            <a:off x="729000" y="397476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45" name="Graphic 86" descr="Professor"/>
          <p:cNvPicPr/>
          <p:nvPr/>
        </p:nvPicPr>
        <p:blipFill>
          <a:blip r:embed="rId5"/>
          <a:stretch/>
        </p:blipFill>
        <p:spPr>
          <a:xfrm>
            <a:off x="261720" y="43772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46" name="TextBox 91"/>
          <p:cNvSpPr/>
          <p:nvPr/>
        </p:nvSpPr>
        <p:spPr>
          <a:xfrm>
            <a:off x="745920" y="449604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47" name="Graphic 87" descr="Professor"/>
          <p:cNvPicPr/>
          <p:nvPr/>
        </p:nvPicPr>
        <p:blipFill>
          <a:blip r:embed="rId6"/>
          <a:stretch/>
        </p:blipFill>
        <p:spPr>
          <a:xfrm>
            <a:off x="288000" y="48812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48" name="TextBox 92"/>
          <p:cNvSpPr/>
          <p:nvPr/>
        </p:nvSpPr>
        <p:spPr>
          <a:xfrm>
            <a:off x="481680" y="500004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49" name="Graphic 88" descr="Professor"/>
          <p:cNvPicPr/>
          <p:nvPr/>
        </p:nvPicPr>
        <p:blipFill>
          <a:blip r:embed="rId7"/>
          <a:stretch/>
        </p:blipFill>
        <p:spPr>
          <a:xfrm>
            <a:off x="231480" y="54014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50" name="TextBox 93"/>
          <p:cNvSpPr/>
          <p:nvPr/>
        </p:nvSpPr>
        <p:spPr>
          <a:xfrm>
            <a:off x="711360" y="552024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2340000" y="5443920"/>
            <a:ext cx="91440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  <a:ea typeface="DejaVu Sans"/>
              </a:rPr>
              <a:t>Capa 0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2340000" y="4140000"/>
            <a:ext cx="91440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  <a:ea typeface="DejaVu Sans"/>
              </a:rPr>
              <a:t>Capa 1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453" name=""/>
          <p:cNvSpPr/>
          <p:nvPr/>
        </p:nvSpPr>
        <p:spPr>
          <a:xfrm>
            <a:off x="2340000" y="2743920"/>
            <a:ext cx="91440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s-CO" sz="1600" spc="-1" strike="noStrike">
                <a:solidFill>
                  <a:srgbClr val="000000"/>
                </a:solidFill>
                <a:latin typeface="Arial"/>
                <a:ea typeface="DejaVu Sans"/>
              </a:rPr>
              <a:t>Capa 2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454" name="TextBox 86"/>
          <p:cNvSpPr/>
          <p:nvPr/>
        </p:nvSpPr>
        <p:spPr>
          <a:xfrm>
            <a:off x="3245760" y="20016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455" name="TextBox 436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456" name="Picture 14" descr=""/>
          <p:cNvPicPr/>
          <p:nvPr/>
        </p:nvPicPr>
        <p:blipFill>
          <a:blip r:embed="rId8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Picture 5" descr=""/>
          <p:cNvPicPr/>
          <p:nvPr/>
        </p:nvPicPr>
        <p:blipFill>
          <a:blip r:embed="rId1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  <p:sp>
        <p:nvSpPr>
          <p:cNvPr id="458" name="Rounded Rectangle 8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Rectangle 9"/>
          <p:cNvSpPr/>
          <p:nvPr/>
        </p:nvSpPr>
        <p:spPr>
          <a:xfrm>
            <a:off x="2880000" y="3141360"/>
            <a:ext cx="5240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s-CO" sz="1800" spc="-1" strike="noStrike">
                <a:solidFill>
                  <a:srgbClr val="174970"/>
                </a:solidFill>
                <a:latin typeface="Calibri"/>
                <a:ea typeface="DejaVu Sans"/>
              </a:rPr>
              <a:t>Aplicaciones Web 3.0</a:t>
            </a:r>
            <a:endParaRPr b="0" lang="es-CO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460" name="Rectangle 14"/>
          <p:cNvSpPr/>
          <p:nvPr/>
        </p:nvSpPr>
        <p:spPr>
          <a:xfrm>
            <a:off x="648000" y="345240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TextBox 99"/>
          <p:cNvSpPr/>
          <p:nvPr/>
        </p:nvSpPr>
        <p:spPr>
          <a:xfrm>
            <a:off x="640080" y="239940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62" name="Graphic 89" descr="Professor"/>
          <p:cNvPicPr/>
          <p:nvPr/>
        </p:nvPicPr>
        <p:blipFill>
          <a:blip r:embed="rId2"/>
          <a:stretch/>
        </p:blipFill>
        <p:spPr>
          <a:xfrm>
            <a:off x="227880" y="288180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463" name="Graphic 90" descr="Bullseye"/>
          <p:cNvPicPr/>
          <p:nvPr/>
        </p:nvPicPr>
        <p:blipFill>
          <a:blip r:embed="rId3"/>
          <a:stretch/>
        </p:blipFill>
        <p:spPr>
          <a:xfrm>
            <a:off x="170280" y="2341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64" name="TextBox 100"/>
          <p:cNvSpPr/>
          <p:nvPr/>
        </p:nvSpPr>
        <p:spPr>
          <a:xfrm>
            <a:off x="691560" y="298260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65" name="Graphic 91" descr="Professor"/>
          <p:cNvPicPr/>
          <p:nvPr/>
        </p:nvPicPr>
        <p:blipFill>
          <a:blip r:embed="rId4"/>
          <a:stretch/>
        </p:blipFill>
        <p:spPr>
          <a:xfrm>
            <a:off x="221040" y="334908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66" name="TextBox 101"/>
          <p:cNvSpPr/>
          <p:nvPr/>
        </p:nvSpPr>
        <p:spPr>
          <a:xfrm>
            <a:off x="725040" y="34524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67" name="Graphic 92" descr="Professor"/>
          <p:cNvPicPr/>
          <p:nvPr/>
        </p:nvPicPr>
        <p:blipFill>
          <a:blip r:embed="rId5"/>
          <a:stretch/>
        </p:blipFill>
        <p:spPr>
          <a:xfrm>
            <a:off x="249840" y="3856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68" name="TextBox 102"/>
          <p:cNvSpPr/>
          <p:nvPr/>
        </p:nvSpPr>
        <p:spPr>
          <a:xfrm>
            <a:off x="729000" y="397512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69" name="Graphic 93" descr="Professor"/>
          <p:cNvPicPr/>
          <p:nvPr/>
        </p:nvPicPr>
        <p:blipFill>
          <a:blip r:embed="rId6"/>
          <a:stretch/>
        </p:blipFill>
        <p:spPr>
          <a:xfrm>
            <a:off x="261720" y="43776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70" name="TextBox 103"/>
          <p:cNvSpPr/>
          <p:nvPr/>
        </p:nvSpPr>
        <p:spPr>
          <a:xfrm>
            <a:off x="745920" y="449640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71" name="Graphic 94" descr="Professor"/>
          <p:cNvPicPr/>
          <p:nvPr/>
        </p:nvPicPr>
        <p:blipFill>
          <a:blip r:embed="rId7"/>
          <a:stretch/>
        </p:blipFill>
        <p:spPr>
          <a:xfrm>
            <a:off x="288000" y="48816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72" name="TextBox 104"/>
          <p:cNvSpPr/>
          <p:nvPr/>
        </p:nvSpPr>
        <p:spPr>
          <a:xfrm>
            <a:off x="481680" y="500040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73" name="Graphic 95" descr="Professor"/>
          <p:cNvPicPr/>
          <p:nvPr/>
        </p:nvPicPr>
        <p:blipFill>
          <a:blip r:embed="rId8"/>
          <a:stretch/>
        </p:blipFill>
        <p:spPr>
          <a:xfrm>
            <a:off x="231480" y="5401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74" name="TextBox 105"/>
          <p:cNvSpPr/>
          <p:nvPr/>
        </p:nvSpPr>
        <p:spPr>
          <a:xfrm>
            <a:off x="711360" y="552060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475" name="TextBox 437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476" name="Picture 15" descr=""/>
          <p:cNvPicPr/>
          <p:nvPr/>
        </p:nvPicPr>
        <p:blipFill>
          <a:blip r:embed="rId9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icture 5" descr=""/>
          <p:cNvPicPr/>
          <p:nvPr/>
        </p:nvPicPr>
        <p:blipFill>
          <a:blip r:embed="rId1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  <p:sp>
        <p:nvSpPr>
          <p:cNvPr id="478" name="TextBox 7"/>
          <p:cNvSpPr/>
          <p:nvPr/>
        </p:nvSpPr>
        <p:spPr>
          <a:xfrm>
            <a:off x="3102840" y="200160"/>
            <a:ext cx="6444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Web 3.0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479" name="Rounded Rectangle 8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Rectangle 15"/>
          <p:cNvSpPr/>
          <p:nvPr/>
        </p:nvSpPr>
        <p:spPr>
          <a:xfrm>
            <a:off x="648000" y="345276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TextBox 106"/>
          <p:cNvSpPr/>
          <p:nvPr/>
        </p:nvSpPr>
        <p:spPr>
          <a:xfrm>
            <a:off x="640080" y="239976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82" name="Graphic 96" descr="Professor"/>
          <p:cNvPicPr/>
          <p:nvPr/>
        </p:nvPicPr>
        <p:blipFill>
          <a:blip r:embed="rId2"/>
          <a:stretch/>
        </p:blipFill>
        <p:spPr>
          <a:xfrm>
            <a:off x="227880" y="288216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483" name="Graphic 97" descr="Bullseye"/>
          <p:cNvPicPr/>
          <p:nvPr/>
        </p:nvPicPr>
        <p:blipFill>
          <a:blip r:embed="rId3"/>
          <a:stretch/>
        </p:blipFill>
        <p:spPr>
          <a:xfrm>
            <a:off x="170280" y="234216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84" name="TextBox 107"/>
          <p:cNvSpPr/>
          <p:nvPr/>
        </p:nvSpPr>
        <p:spPr>
          <a:xfrm>
            <a:off x="691560" y="298296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85" name="Graphic 98" descr="Professor"/>
          <p:cNvPicPr/>
          <p:nvPr/>
        </p:nvPicPr>
        <p:blipFill>
          <a:blip r:embed="rId4"/>
          <a:stretch/>
        </p:blipFill>
        <p:spPr>
          <a:xfrm>
            <a:off x="221040" y="33494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86" name="TextBox 108"/>
          <p:cNvSpPr/>
          <p:nvPr/>
        </p:nvSpPr>
        <p:spPr>
          <a:xfrm>
            <a:off x="725040" y="345276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87" name="Graphic 99" descr="Professor"/>
          <p:cNvPicPr/>
          <p:nvPr/>
        </p:nvPicPr>
        <p:blipFill>
          <a:blip r:embed="rId5"/>
          <a:stretch/>
        </p:blipFill>
        <p:spPr>
          <a:xfrm>
            <a:off x="249840" y="385668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88" name="TextBox 109"/>
          <p:cNvSpPr/>
          <p:nvPr/>
        </p:nvSpPr>
        <p:spPr>
          <a:xfrm>
            <a:off x="729000" y="397548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89" name="Graphic 100" descr="Professor"/>
          <p:cNvPicPr/>
          <p:nvPr/>
        </p:nvPicPr>
        <p:blipFill>
          <a:blip r:embed="rId6"/>
          <a:stretch/>
        </p:blipFill>
        <p:spPr>
          <a:xfrm>
            <a:off x="261720" y="437796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90" name="TextBox 110"/>
          <p:cNvSpPr/>
          <p:nvPr/>
        </p:nvSpPr>
        <p:spPr>
          <a:xfrm>
            <a:off x="745920" y="449676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91" name="Graphic 101" descr="Professor"/>
          <p:cNvPicPr/>
          <p:nvPr/>
        </p:nvPicPr>
        <p:blipFill>
          <a:blip r:embed="rId7"/>
          <a:stretch/>
        </p:blipFill>
        <p:spPr>
          <a:xfrm>
            <a:off x="288000" y="488196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92" name="TextBox 111"/>
          <p:cNvSpPr/>
          <p:nvPr/>
        </p:nvSpPr>
        <p:spPr>
          <a:xfrm>
            <a:off x="481680" y="500076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493" name="Graphic 102" descr="Professor"/>
          <p:cNvPicPr/>
          <p:nvPr/>
        </p:nvPicPr>
        <p:blipFill>
          <a:blip r:embed="rId8"/>
          <a:stretch/>
        </p:blipFill>
        <p:spPr>
          <a:xfrm>
            <a:off x="231480" y="540216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494" name="TextBox 112"/>
          <p:cNvSpPr/>
          <p:nvPr/>
        </p:nvSpPr>
        <p:spPr>
          <a:xfrm>
            <a:off x="711360" y="55209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3089520" y="1080000"/>
            <a:ext cx="48297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Arquitectura de una aplicación web tradicional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496" name="" descr=""/>
          <p:cNvPicPr/>
          <p:nvPr/>
        </p:nvPicPr>
        <p:blipFill>
          <a:blip r:embed="rId9"/>
          <a:stretch/>
        </p:blipFill>
        <p:spPr>
          <a:xfrm>
            <a:off x="6701040" y="1620000"/>
            <a:ext cx="858240" cy="858240"/>
          </a:xfrm>
          <a:prstGeom prst="rect">
            <a:avLst/>
          </a:prstGeom>
          <a:ln w="0">
            <a:noFill/>
          </a:ln>
        </p:spPr>
      </p:pic>
      <p:pic>
        <p:nvPicPr>
          <p:cNvPr id="497" name="" descr=""/>
          <p:cNvPicPr/>
          <p:nvPr/>
        </p:nvPicPr>
        <p:blipFill>
          <a:blip r:embed="rId10"/>
          <a:stretch/>
        </p:blipFill>
        <p:spPr>
          <a:xfrm>
            <a:off x="4860000" y="5261040"/>
            <a:ext cx="1218240" cy="1218240"/>
          </a:xfrm>
          <a:prstGeom prst="rect">
            <a:avLst/>
          </a:prstGeom>
          <a:ln w="0">
            <a:noFill/>
          </a:ln>
        </p:spPr>
      </p:pic>
      <p:pic>
        <p:nvPicPr>
          <p:cNvPr id="498" name="" descr=""/>
          <p:cNvPicPr/>
          <p:nvPr/>
        </p:nvPicPr>
        <p:blipFill>
          <a:blip r:embed="rId11"/>
          <a:stretch/>
        </p:blipFill>
        <p:spPr>
          <a:xfrm>
            <a:off x="3101040" y="3101040"/>
            <a:ext cx="1218240" cy="1218240"/>
          </a:xfrm>
          <a:prstGeom prst="rect">
            <a:avLst/>
          </a:prstGeom>
          <a:ln w="0">
            <a:noFill/>
          </a:ln>
        </p:spPr>
      </p:pic>
      <p:pic>
        <p:nvPicPr>
          <p:cNvPr id="499" name="" descr=""/>
          <p:cNvPicPr/>
          <p:nvPr/>
        </p:nvPicPr>
        <p:blipFill>
          <a:blip r:embed="rId12"/>
          <a:stretch/>
        </p:blipFill>
        <p:spPr>
          <a:xfrm>
            <a:off x="4860000" y="1620000"/>
            <a:ext cx="844560" cy="719280"/>
          </a:xfrm>
          <a:prstGeom prst="rect">
            <a:avLst/>
          </a:prstGeom>
          <a:ln w="0">
            <a:noFill/>
          </a:ln>
        </p:spPr>
      </p:pic>
      <p:sp>
        <p:nvSpPr>
          <p:cNvPr id="500" name=""/>
          <p:cNvSpPr/>
          <p:nvPr/>
        </p:nvSpPr>
        <p:spPr>
          <a:xfrm>
            <a:off x="3060000" y="1963440"/>
            <a:ext cx="132300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200" spc="-1" strike="noStrike">
                <a:solidFill>
                  <a:srgbClr val="000000"/>
                </a:solidFill>
                <a:latin typeface="Arial"/>
                <a:ea typeface="DejaVu Sans"/>
              </a:rPr>
              <a:t>Canales</a:t>
            </a:r>
            <a:endParaRPr b="0" lang="es-CO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s-CO" sz="1200" spc="-1" strike="noStrike">
                <a:solidFill>
                  <a:srgbClr val="000000"/>
                </a:solidFill>
                <a:latin typeface="Arial"/>
                <a:ea typeface="DejaVu Sans"/>
              </a:rPr>
              <a:t>(Browser / Móvil)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501" name=""/>
          <p:cNvSpPr/>
          <p:nvPr/>
        </p:nvSpPr>
        <p:spPr>
          <a:xfrm>
            <a:off x="3060360" y="1963800"/>
            <a:ext cx="132300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200" spc="-1" strike="noStrike">
                <a:solidFill>
                  <a:srgbClr val="000000"/>
                </a:solidFill>
                <a:latin typeface="Arial"/>
                <a:ea typeface="DejaVu Sans"/>
              </a:rPr>
              <a:t>Canales</a:t>
            </a:r>
            <a:endParaRPr b="0" lang="es-CO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s-CO" sz="1200" spc="-1" strike="noStrike">
                <a:solidFill>
                  <a:srgbClr val="000000"/>
                </a:solidFill>
                <a:latin typeface="Arial"/>
                <a:ea typeface="DejaVu Sans"/>
              </a:rPr>
              <a:t>(Browser / Móvil)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502" name=""/>
          <p:cNvSpPr/>
          <p:nvPr/>
        </p:nvSpPr>
        <p:spPr>
          <a:xfrm>
            <a:off x="3390840" y="4320000"/>
            <a:ext cx="74844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200" spc="-1" strike="noStrike">
                <a:solidFill>
                  <a:srgbClr val="000000"/>
                </a:solidFill>
                <a:latin typeface="Arial"/>
                <a:ea typeface="DejaVu Sans"/>
              </a:rPr>
              <a:t>Servidor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503" name=""/>
          <p:cNvSpPr/>
          <p:nvPr/>
        </p:nvSpPr>
        <p:spPr>
          <a:xfrm>
            <a:off x="6300000" y="6039000"/>
            <a:ext cx="14392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200" spc="-1" strike="noStrike">
                <a:solidFill>
                  <a:srgbClr val="000000"/>
                </a:solidFill>
                <a:latin typeface="Arial"/>
                <a:ea typeface="DejaVu Sans"/>
              </a:rPr>
              <a:t>Base de Datos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504" name=""/>
          <p:cNvSpPr/>
          <p:nvPr/>
        </p:nvSpPr>
        <p:spPr>
          <a:xfrm>
            <a:off x="5220000" y="2340000"/>
            <a:ext cx="179280" cy="41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6898" y="0"/>
                </a:moveTo>
                <a:lnTo>
                  <a:pt x="6898" y="15305"/>
                </a:lnTo>
                <a:lnTo>
                  <a:pt x="0" y="15305"/>
                </a:lnTo>
                <a:lnTo>
                  <a:pt x="10800" y="21600"/>
                </a:lnTo>
                <a:lnTo>
                  <a:pt x="21600" y="15305"/>
                </a:lnTo>
                <a:lnTo>
                  <a:pt x="14702" y="15305"/>
                </a:lnTo>
                <a:lnTo>
                  <a:pt x="14702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"/>
          <p:cNvSpPr/>
          <p:nvPr/>
        </p:nvSpPr>
        <p:spPr>
          <a:xfrm>
            <a:off x="7020000" y="2340000"/>
            <a:ext cx="179280" cy="41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6898" y="0"/>
                </a:moveTo>
                <a:lnTo>
                  <a:pt x="6898" y="15305"/>
                </a:lnTo>
                <a:lnTo>
                  <a:pt x="0" y="15305"/>
                </a:lnTo>
                <a:lnTo>
                  <a:pt x="10800" y="21600"/>
                </a:lnTo>
                <a:lnTo>
                  <a:pt x="21600" y="15305"/>
                </a:lnTo>
                <a:lnTo>
                  <a:pt x="14702" y="15305"/>
                </a:lnTo>
                <a:lnTo>
                  <a:pt x="14702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"/>
          <p:cNvSpPr/>
          <p:nvPr/>
        </p:nvSpPr>
        <p:spPr>
          <a:xfrm>
            <a:off x="6480000" y="3545280"/>
            <a:ext cx="179280" cy="41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6898" y="0"/>
                </a:moveTo>
                <a:lnTo>
                  <a:pt x="6898" y="15305"/>
                </a:lnTo>
                <a:lnTo>
                  <a:pt x="0" y="15305"/>
                </a:lnTo>
                <a:lnTo>
                  <a:pt x="10800" y="21600"/>
                </a:lnTo>
                <a:lnTo>
                  <a:pt x="21600" y="15305"/>
                </a:lnTo>
                <a:lnTo>
                  <a:pt x="14702" y="15305"/>
                </a:lnTo>
                <a:lnTo>
                  <a:pt x="14702" y="0"/>
                </a:lnTo>
                <a:close/>
              </a:path>
            </a:pathLst>
          </a:custGeom>
          <a:solidFill>
            <a:srgbClr val="e1617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"/>
          <p:cNvSpPr/>
          <p:nvPr/>
        </p:nvSpPr>
        <p:spPr>
          <a:xfrm>
            <a:off x="5400000" y="4805280"/>
            <a:ext cx="179280" cy="41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6898" y="0"/>
                </a:moveTo>
                <a:lnTo>
                  <a:pt x="6898" y="15305"/>
                </a:lnTo>
                <a:lnTo>
                  <a:pt x="0" y="15305"/>
                </a:lnTo>
                <a:lnTo>
                  <a:pt x="10800" y="21600"/>
                </a:lnTo>
                <a:lnTo>
                  <a:pt x="21600" y="15305"/>
                </a:lnTo>
                <a:lnTo>
                  <a:pt x="14702" y="15305"/>
                </a:lnTo>
                <a:lnTo>
                  <a:pt x="14702" y="0"/>
                </a:lnTo>
                <a:close/>
              </a:path>
            </a:pathLst>
          </a:custGeom>
          <a:solidFill>
            <a:srgbClr val="e1617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"/>
          <p:cNvSpPr/>
          <p:nvPr/>
        </p:nvSpPr>
        <p:spPr>
          <a:xfrm>
            <a:off x="5257800" y="2971800"/>
            <a:ext cx="2514240" cy="37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000000"/>
                </a:solidFill>
                <a:latin typeface="Arial"/>
                <a:ea typeface="DejaVu Sans"/>
              </a:rPr>
              <a:t>Front (HTML, CSS, JavaScript)</a:t>
            </a:r>
            <a:endParaRPr b="0" lang="es-CO" sz="1000" spc="-1" strike="noStrike"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>
            <a:off x="4500000" y="2880000"/>
            <a:ext cx="3960000" cy="540000"/>
          </a:xfrm>
          <a:custGeom>
            <a:avLst/>
            <a:gdLst/>
            <a:ahLst/>
            <a:rect l="l" t="t" r="r" b="b"/>
            <a:pathLst>
              <a:path w="158309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54709" y="21600"/>
                </a:lnTo>
                <a:arcTo wR="133109" hR="3600" stAng="5400000" swAng="5400000"/>
                <a:lnTo>
                  <a:pt x="21600" y="3600"/>
                </a:lnTo>
                <a:arcTo wR="133109" hR="3600" stAng="10800000" swAng="5400000"/>
                <a:close/>
              </a:path>
            </a:pathLst>
          </a:custGeom>
          <a:solidFill>
            <a:srgbClr val="b4c7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000000"/>
                </a:solidFill>
                <a:latin typeface="Arial"/>
                <a:ea typeface="DejaVu Sans"/>
              </a:rPr>
              <a:t>Front (HTML, CSS, JavaScript)</a:t>
            </a:r>
            <a:endParaRPr b="0" lang="es-CO" sz="1000" spc="-1" strike="noStrike">
              <a:latin typeface="Arial"/>
            </a:endParaRPr>
          </a:p>
        </p:txBody>
      </p:sp>
      <p:sp>
        <p:nvSpPr>
          <p:cNvPr id="510" name=""/>
          <p:cNvSpPr/>
          <p:nvPr/>
        </p:nvSpPr>
        <p:spPr>
          <a:xfrm>
            <a:off x="4500000" y="3960000"/>
            <a:ext cx="3960000" cy="540000"/>
          </a:xfrm>
          <a:custGeom>
            <a:avLst/>
            <a:gdLst/>
            <a:ahLst/>
            <a:rect l="l" t="t" r="r" b="b"/>
            <a:pathLst>
              <a:path w="158309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54709" y="21600"/>
                </a:lnTo>
                <a:arcTo wR="133109" hR="3600" stAng="5400000" swAng="5400000"/>
                <a:lnTo>
                  <a:pt x="21600" y="3600"/>
                </a:lnTo>
                <a:arcTo wR="133109" hR="3600" stAng="10800000" swAng="5400000"/>
                <a:close/>
              </a:path>
            </a:pathLst>
          </a:custGeom>
          <a:solidFill>
            <a:srgbClr val="ffaa9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000000"/>
                </a:solidFill>
                <a:latin typeface="Arial"/>
                <a:ea typeface="DejaVu Sans"/>
              </a:rPr>
              <a:t>Back (Node.js/PHP/JSP)</a:t>
            </a:r>
            <a:endParaRPr b="0" lang="es-CO" sz="1000" spc="-1" strike="noStrike">
              <a:latin typeface="Arial"/>
            </a:endParaRPr>
          </a:p>
        </p:txBody>
      </p:sp>
      <p:sp>
        <p:nvSpPr>
          <p:cNvPr id="511" name="TextBox 438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512" name="Picture 16" descr=""/>
          <p:cNvPicPr/>
          <p:nvPr/>
        </p:nvPicPr>
        <p:blipFill>
          <a:blip r:embed="rId13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icture 5" descr=""/>
          <p:cNvPicPr/>
          <p:nvPr/>
        </p:nvPicPr>
        <p:blipFill>
          <a:blip r:embed="rId1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  <p:sp>
        <p:nvSpPr>
          <p:cNvPr id="514" name="TextBox 7"/>
          <p:cNvSpPr/>
          <p:nvPr/>
        </p:nvSpPr>
        <p:spPr>
          <a:xfrm>
            <a:off x="3135960" y="200160"/>
            <a:ext cx="15588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Módulo 6  -  Blockchain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515" name="Rounded Rectangle 8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"/>
          <p:cNvSpPr/>
          <p:nvPr/>
        </p:nvSpPr>
        <p:spPr>
          <a:xfrm>
            <a:off x="3089880" y="900000"/>
            <a:ext cx="41090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Arquitectura de una aplicación web 3.0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517" name="" descr=""/>
          <p:cNvPicPr/>
          <p:nvPr/>
        </p:nvPicPr>
        <p:blipFill>
          <a:blip r:embed="rId2"/>
          <a:stretch/>
        </p:blipFill>
        <p:spPr>
          <a:xfrm>
            <a:off x="6660000" y="1440000"/>
            <a:ext cx="858240" cy="858240"/>
          </a:xfrm>
          <a:prstGeom prst="rect">
            <a:avLst/>
          </a:prstGeom>
          <a:ln w="0">
            <a:noFill/>
          </a:ln>
        </p:spPr>
      </p:pic>
      <p:pic>
        <p:nvPicPr>
          <p:cNvPr id="518" name="" descr=""/>
          <p:cNvPicPr/>
          <p:nvPr/>
        </p:nvPicPr>
        <p:blipFill>
          <a:blip r:embed="rId3"/>
          <a:stretch/>
        </p:blipFill>
        <p:spPr>
          <a:xfrm>
            <a:off x="4860000" y="1440000"/>
            <a:ext cx="844560" cy="719280"/>
          </a:xfrm>
          <a:prstGeom prst="rect">
            <a:avLst/>
          </a:prstGeom>
          <a:ln w="0">
            <a:noFill/>
          </a:ln>
        </p:spPr>
      </p:pic>
      <p:sp>
        <p:nvSpPr>
          <p:cNvPr id="519" name=""/>
          <p:cNvSpPr/>
          <p:nvPr/>
        </p:nvSpPr>
        <p:spPr>
          <a:xfrm>
            <a:off x="3657600" y="1912320"/>
            <a:ext cx="1129320" cy="3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000000"/>
                </a:solidFill>
                <a:latin typeface="Arial"/>
                <a:ea typeface="DejaVu Sans"/>
              </a:rPr>
              <a:t>Canales</a:t>
            </a:r>
            <a:endParaRPr b="0" lang="es-CO" sz="1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000000"/>
                </a:solidFill>
                <a:latin typeface="Arial"/>
                <a:ea typeface="DejaVu Sans"/>
              </a:rPr>
              <a:t>(Browser / Móvil)</a:t>
            </a:r>
            <a:endParaRPr b="0" lang="es-CO" sz="1000" spc="-1" strike="noStrike">
              <a:latin typeface="Arial"/>
            </a:endParaRPr>
          </a:p>
        </p:txBody>
      </p:sp>
      <p:sp>
        <p:nvSpPr>
          <p:cNvPr id="520" name=""/>
          <p:cNvSpPr/>
          <p:nvPr/>
        </p:nvSpPr>
        <p:spPr>
          <a:xfrm>
            <a:off x="5715000" y="5682960"/>
            <a:ext cx="74844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000000"/>
                </a:solidFill>
                <a:latin typeface="Arial"/>
                <a:ea typeface="DejaVu Sans"/>
              </a:rPr>
              <a:t>Bloques</a:t>
            </a:r>
            <a:endParaRPr b="0" lang="es-CO" sz="1000" spc="-1" strike="noStrike"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>
            <a:off x="2743200" y="5029200"/>
            <a:ext cx="143928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200" spc="-1" strike="noStrike">
                <a:solidFill>
                  <a:srgbClr val="000000"/>
                </a:solidFill>
                <a:latin typeface="Arial"/>
                <a:ea typeface="DejaVu Sans"/>
              </a:rPr>
              <a:t>IPFS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522" name=""/>
          <p:cNvSpPr/>
          <p:nvPr/>
        </p:nvSpPr>
        <p:spPr>
          <a:xfrm>
            <a:off x="5220000" y="2105280"/>
            <a:ext cx="179280" cy="41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6898" y="0"/>
                </a:moveTo>
                <a:lnTo>
                  <a:pt x="6898" y="15305"/>
                </a:lnTo>
                <a:lnTo>
                  <a:pt x="0" y="15305"/>
                </a:lnTo>
                <a:lnTo>
                  <a:pt x="10800" y="21600"/>
                </a:lnTo>
                <a:lnTo>
                  <a:pt x="21600" y="15305"/>
                </a:lnTo>
                <a:lnTo>
                  <a:pt x="14702" y="15305"/>
                </a:lnTo>
                <a:lnTo>
                  <a:pt x="14702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"/>
          <p:cNvSpPr/>
          <p:nvPr/>
        </p:nvSpPr>
        <p:spPr>
          <a:xfrm>
            <a:off x="7020000" y="2105280"/>
            <a:ext cx="179280" cy="41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6898" y="0"/>
                </a:moveTo>
                <a:lnTo>
                  <a:pt x="6898" y="15305"/>
                </a:lnTo>
                <a:lnTo>
                  <a:pt x="0" y="15305"/>
                </a:lnTo>
                <a:lnTo>
                  <a:pt x="10800" y="21600"/>
                </a:lnTo>
                <a:lnTo>
                  <a:pt x="21600" y="15305"/>
                </a:lnTo>
                <a:lnTo>
                  <a:pt x="14702" y="15305"/>
                </a:lnTo>
                <a:lnTo>
                  <a:pt x="14702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"/>
          <p:cNvSpPr/>
          <p:nvPr/>
        </p:nvSpPr>
        <p:spPr>
          <a:xfrm>
            <a:off x="6221160" y="3657600"/>
            <a:ext cx="179280" cy="41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6898" y="0"/>
                </a:moveTo>
                <a:lnTo>
                  <a:pt x="6898" y="15305"/>
                </a:lnTo>
                <a:lnTo>
                  <a:pt x="0" y="15305"/>
                </a:lnTo>
                <a:lnTo>
                  <a:pt x="10800" y="21600"/>
                </a:lnTo>
                <a:lnTo>
                  <a:pt x="21600" y="15305"/>
                </a:lnTo>
                <a:lnTo>
                  <a:pt x="14702" y="15305"/>
                </a:lnTo>
                <a:lnTo>
                  <a:pt x="14702" y="0"/>
                </a:lnTo>
                <a:close/>
              </a:path>
            </a:pathLst>
          </a:custGeom>
          <a:solidFill>
            <a:srgbClr val="e1617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"/>
          <p:cNvSpPr/>
          <p:nvPr/>
        </p:nvSpPr>
        <p:spPr>
          <a:xfrm>
            <a:off x="6221160" y="2786040"/>
            <a:ext cx="179280" cy="41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6898" y="0"/>
                </a:moveTo>
                <a:lnTo>
                  <a:pt x="6898" y="15305"/>
                </a:lnTo>
                <a:lnTo>
                  <a:pt x="0" y="15305"/>
                </a:lnTo>
                <a:lnTo>
                  <a:pt x="10800" y="21600"/>
                </a:lnTo>
                <a:lnTo>
                  <a:pt x="21600" y="15305"/>
                </a:lnTo>
                <a:lnTo>
                  <a:pt x="14702" y="15305"/>
                </a:lnTo>
                <a:lnTo>
                  <a:pt x="14702" y="0"/>
                </a:lnTo>
                <a:close/>
              </a:path>
            </a:pathLst>
          </a:custGeom>
          <a:solidFill>
            <a:srgbClr val="e1617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Rectangle 19"/>
          <p:cNvSpPr/>
          <p:nvPr/>
        </p:nvSpPr>
        <p:spPr>
          <a:xfrm>
            <a:off x="648000" y="34531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TextBox 120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528" name="Graphic 110" descr="Professor"/>
          <p:cNvPicPr/>
          <p:nvPr/>
        </p:nvPicPr>
        <p:blipFill>
          <a:blip r:embed="rId4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529" name="Graphic 111" descr="Bullseye"/>
          <p:cNvPicPr/>
          <p:nvPr/>
        </p:nvPicPr>
        <p:blipFill>
          <a:blip r:embed="rId5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530" name="TextBox 121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531" name="Graphic 112" descr="Professor"/>
          <p:cNvPicPr/>
          <p:nvPr/>
        </p:nvPicPr>
        <p:blipFill>
          <a:blip r:embed="rId6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532" name="TextBox 122"/>
          <p:cNvSpPr/>
          <p:nvPr/>
        </p:nvSpPr>
        <p:spPr>
          <a:xfrm>
            <a:off x="725040" y="345312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533" name="Graphic 113" descr="Professor"/>
          <p:cNvPicPr/>
          <p:nvPr/>
        </p:nvPicPr>
        <p:blipFill>
          <a:blip r:embed="rId7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534" name="TextBox 123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535" name="Graphic 114" descr="Professor"/>
          <p:cNvPicPr/>
          <p:nvPr/>
        </p:nvPicPr>
        <p:blipFill>
          <a:blip r:embed="rId8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536" name="TextBox 124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537" name="Graphic 115" descr="Professor"/>
          <p:cNvPicPr/>
          <p:nvPr/>
        </p:nvPicPr>
        <p:blipFill>
          <a:blip r:embed="rId9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538" name="TextBox 125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539" name="Graphic 116" descr="Professor"/>
          <p:cNvPicPr/>
          <p:nvPr/>
        </p:nvPicPr>
        <p:blipFill>
          <a:blip r:embed="rId10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540" name="TextBox 126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541" name=""/>
          <p:cNvSpPr/>
          <p:nvPr/>
        </p:nvSpPr>
        <p:spPr>
          <a:xfrm>
            <a:off x="5099760" y="3353040"/>
            <a:ext cx="2672280" cy="23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Proveedor Blockchain ( P.ej: Infura / Moralis)</a:t>
            </a:r>
            <a:endParaRPr b="0" lang="es-CO" sz="1000" spc="-1" strike="noStrike">
              <a:latin typeface="Arial"/>
            </a:endParaRPr>
          </a:p>
        </p:txBody>
      </p:sp>
      <p:sp>
        <p:nvSpPr>
          <p:cNvPr id="542" name=""/>
          <p:cNvSpPr/>
          <p:nvPr/>
        </p:nvSpPr>
        <p:spPr>
          <a:xfrm>
            <a:off x="5257800" y="4655160"/>
            <a:ext cx="22856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"/>
          <p:cNvSpPr/>
          <p:nvPr/>
        </p:nvSpPr>
        <p:spPr>
          <a:xfrm>
            <a:off x="5257800" y="4343400"/>
            <a:ext cx="456840" cy="22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819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"/>
          <p:cNvSpPr/>
          <p:nvPr/>
        </p:nvSpPr>
        <p:spPr>
          <a:xfrm>
            <a:off x="6059160" y="4356000"/>
            <a:ext cx="456840" cy="22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819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"/>
          <p:cNvSpPr/>
          <p:nvPr/>
        </p:nvSpPr>
        <p:spPr>
          <a:xfrm>
            <a:off x="6858000" y="4343400"/>
            <a:ext cx="456840" cy="22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819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"/>
          <p:cNvSpPr/>
          <p:nvPr/>
        </p:nvSpPr>
        <p:spPr>
          <a:xfrm>
            <a:off x="4847400" y="5257800"/>
            <a:ext cx="456840" cy="4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8000" y="21600"/>
                </a:lnTo>
                <a:arcTo wR="3600" hR="3600" stAng="5400000" swAng="-5400000"/>
                <a:lnTo>
                  <a:pt x="21600" y="3600"/>
                </a:lnTo>
                <a:arcTo wR="3600" hR="3600" stAng="0" swAng="-5400000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"/>
          <p:cNvSpPr/>
          <p:nvPr/>
        </p:nvSpPr>
        <p:spPr>
          <a:xfrm>
            <a:off x="5533200" y="5257800"/>
            <a:ext cx="456840" cy="4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8000" y="21600"/>
                </a:lnTo>
                <a:arcTo wR="3600" hR="3600" stAng="5400000" swAng="-5400000"/>
                <a:lnTo>
                  <a:pt x="21600" y="3600"/>
                </a:lnTo>
                <a:arcTo wR="3600" hR="3600" stAng="0" swAng="-5400000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"/>
          <p:cNvSpPr/>
          <p:nvPr/>
        </p:nvSpPr>
        <p:spPr>
          <a:xfrm>
            <a:off x="6267600" y="5257800"/>
            <a:ext cx="456840" cy="4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8000" y="21600"/>
                </a:lnTo>
                <a:arcTo wR="3600" hR="3600" stAng="5400000" swAng="-5400000"/>
                <a:lnTo>
                  <a:pt x="21600" y="3600"/>
                </a:lnTo>
                <a:arcTo wR="3600" hR="3600" stAng="0" swAng="-5400000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"/>
          <p:cNvSpPr/>
          <p:nvPr/>
        </p:nvSpPr>
        <p:spPr>
          <a:xfrm>
            <a:off x="6976800" y="5257800"/>
            <a:ext cx="456840" cy="4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8000" y="21600"/>
                </a:lnTo>
                <a:arcTo wR="3600" hR="3600" stAng="5400000" swAng="-5400000"/>
                <a:lnTo>
                  <a:pt x="21600" y="3600"/>
                </a:lnTo>
                <a:arcTo wR="3600" hR="3600" stAng="0" swAng="-5400000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"/>
          <p:cNvSpPr/>
          <p:nvPr/>
        </p:nvSpPr>
        <p:spPr>
          <a:xfrm>
            <a:off x="5304600" y="5486400"/>
            <a:ext cx="2286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"/>
          <p:cNvSpPr/>
          <p:nvPr/>
        </p:nvSpPr>
        <p:spPr>
          <a:xfrm>
            <a:off x="5304600" y="5486400"/>
            <a:ext cx="2286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"/>
          <p:cNvSpPr/>
          <p:nvPr/>
        </p:nvSpPr>
        <p:spPr>
          <a:xfrm>
            <a:off x="6026400" y="5499000"/>
            <a:ext cx="2286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"/>
          <p:cNvSpPr/>
          <p:nvPr/>
        </p:nvSpPr>
        <p:spPr>
          <a:xfrm>
            <a:off x="6724800" y="5486400"/>
            <a:ext cx="2286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"/>
          <p:cNvSpPr/>
          <p:nvPr/>
        </p:nvSpPr>
        <p:spPr>
          <a:xfrm>
            <a:off x="4343400" y="4311360"/>
            <a:ext cx="748440" cy="2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000000"/>
                </a:solidFill>
                <a:latin typeface="Arial"/>
                <a:ea typeface="DejaVu Sans"/>
              </a:rPr>
              <a:t>Contratos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555" name="" descr=""/>
          <p:cNvPicPr/>
          <p:nvPr/>
        </p:nvPicPr>
        <p:blipFill>
          <a:blip r:embed="rId11"/>
          <a:stretch/>
        </p:blipFill>
        <p:spPr>
          <a:xfrm>
            <a:off x="2971800" y="411480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556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58" name="" descr=""/>
          <p:cNvPicPr/>
          <p:nvPr/>
        </p:nvPicPr>
        <p:blipFill>
          <a:blip r:embed="rId12"/>
          <a:stretch/>
        </p:blipFill>
        <p:spPr>
          <a:xfrm flipH="1">
            <a:off x="7823160" y="1600200"/>
            <a:ext cx="559800" cy="559800"/>
          </a:xfrm>
          <a:prstGeom prst="rect">
            <a:avLst/>
          </a:prstGeom>
          <a:ln w="0">
            <a:noFill/>
          </a:ln>
        </p:spPr>
      </p:pic>
      <p:sp>
        <p:nvSpPr>
          <p:cNvPr id="559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"/>
          <p:cNvSpPr/>
          <p:nvPr/>
        </p:nvSpPr>
        <p:spPr>
          <a:xfrm>
            <a:off x="4320000" y="2520000"/>
            <a:ext cx="3960000" cy="266040"/>
          </a:xfrm>
          <a:custGeom>
            <a:avLst/>
            <a:gdLst/>
            <a:ahLst/>
            <a:rect l="l" t="t" r="r" b="b"/>
            <a:pathLst>
              <a:path w="321110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317510" y="21600"/>
                </a:lnTo>
                <a:arcTo wR="295910" hR="3600" stAng="5400000" swAng="5400000"/>
                <a:lnTo>
                  <a:pt x="21600" y="3600"/>
                </a:lnTo>
                <a:arcTo wR="295910" hR="3600" stAng="10800000" swAng="5400000"/>
                <a:close/>
              </a:path>
            </a:pathLst>
          </a:custGeom>
          <a:solidFill>
            <a:srgbClr val="b4c7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000000"/>
                </a:solidFill>
                <a:latin typeface="Arial"/>
                <a:ea typeface="DejaVu Sans"/>
              </a:rPr>
              <a:t>Front (HTML, CSS, JavaScript)</a:t>
            </a:r>
            <a:endParaRPr b="0" lang="es-CO" sz="1000" spc="-1" strike="noStrike">
              <a:latin typeface="Arial"/>
            </a:endParaRPr>
          </a:p>
        </p:txBody>
      </p:sp>
      <p:sp>
        <p:nvSpPr>
          <p:cNvPr id="562" name=""/>
          <p:cNvSpPr/>
          <p:nvPr/>
        </p:nvSpPr>
        <p:spPr>
          <a:xfrm>
            <a:off x="4320000" y="3240000"/>
            <a:ext cx="3960000" cy="360000"/>
          </a:xfrm>
          <a:custGeom>
            <a:avLst/>
            <a:gdLst/>
            <a:ahLst/>
            <a:rect l="l" t="t" r="r" b="b"/>
            <a:pathLst>
              <a:path w="23738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233784" y="21600"/>
                </a:lnTo>
                <a:arcTo wR="212184" hR="3600" stAng="5400000" swAng="5400000"/>
                <a:lnTo>
                  <a:pt x="21600" y="3600"/>
                </a:lnTo>
                <a:arcTo wR="212184" hR="3600" stAng="10800000" swAng="5400000"/>
                <a:close/>
              </a:path>
            </a:pathLst>
          </a:custGeom>
          <a:solidFill>
            <a:srgbClr val="e8f2a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000000"/>
                </a:solidFill>
                <a:latin typeface="Arial"/>
                <a:ea typeface="DejaVu Sans"/>
              </a:rPr>
              <a:t>Proveedor Blockchain ( P.ej: Infura / Moralis)</a:t>
            </a:r>
            <a:endParaRPr b="0" lang="es-CO" sz="1000" spc="-1" strike="noStrike">
              <a:latin typeface="Arial"/>
            </a:endParaRPr>
          </a:p>
        </p:txBody>
      </p:sp>
      <p:sp>
        <p:nvSpPr>
          <p:cNvPr id="563" name=""/>
          <p:cNvSpPr/>
          <p:nvPr/>
        </p:nvSpPr>
        <p:spPr>
          <a:xfrm>
            <a:off x="4428000" y="4644000"/>
            <a:ext cx="3852000" cy="540000"/>
          </a:xfrm>
          <a:prstGeom prst="rect">
            <a:avLst/>
          </a:prstGeom>
          <a:solidFill>
            <a:srgbClr val="ffff6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000000"/>
                </a:solidFill>
                <a:latin typeface="Arial"/>
                <a:ea typeface="DejaVu Sans"/>
              </a:rPr>
              <a:t>Máquina Virtual Ethereum</a:t>
            </a:r>
            <a:endParaRPr b="0" lang="es-CO" sz="1000" spc="-1" strike="noStrike">
              <a:latin typeface="Arial"/>
            </a:endParaRPr>
          </a:p>
        </p:txBody>
      </p:sp>
      <p:sp>
        <p:nvSpPr>
          <p:cNvPr id="564" name="TextBox 439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Picture 5" descr=""/>
          <p:cNvPicPr/>
          <p:nvPr/>
        </p:nvPicPr>
        <p:blipFill>
          <a:blip r:embed="rId1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  <p:sp>
        <p:nvSpPr>
          <p:cNvPr id="566" name="TextBox 7"/>
          <p:cNvSpPr/>
          <p:nvPr/>
        </p:nvSpPr>
        <p:spPr>
          <a:xfrm>
            <a:off x="3623400" y="200160"/>
            <a:ext cx="5850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Tokens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567" name="Rounded Rectangle 8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Rectangle 9"/>
          <p:cNvSpPr/>
          <p:nvPr/>
        </p:nvSpPr>
        <p:spPr>
          <a:xfrm>
            <a:off x="2843640" y="2991240"/>
            <a:ext cx="5088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174970"/>
                </a:solidFill>
                <a:latin typeface="Calibri"/>
                <a:ea typeface="DejaVu Sans"/>
              </a:rPr>
              <a:t>Tipos de Tokens - Solidity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569" name="Rectangle 20"/>
          <p:cNvSpPr/>
          <p:nvPr/>
        </p:nvSpPr>
        <p:spPr>
          <a:xfrm>
            <a:off x="744840" y="397224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TextBox 127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571" name="Graphic 117" descr="Professor"/>
          <p:cNvPicPr/>
          <p:nvPr/>
        </p:nvPicPr>
        <p:blipFill>
          <a:blip r:embed="rId2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572" name="Graphic 118" descr="Bullseye"/>
          <p:cNvPicPr/>
          <p:nvPr/>
        </p:nvPicPr>
        <p:blipFill>
          <a:blip r:embed="rId3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573" name="TextBox 128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574" name="Graphic 119" descr="Professor"/>
          <p:cNvPicPr/>
          <p:nvPr/>
        </p:nvPicPr>
        <p:blipFill>
          <a:blip r:embed="rId4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575" name="TextBox 129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576" name="Graphic 120" descr="Professor"/>
          <p:cNvPicPr/>
          <p:nvPr/>
        </p:nvPicPr>
        <p:blipFill>
          <a:blip r:embed="rId5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577" name="TextBox 130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578" name="Graphic 121" descr="Professor"/>
          <p:cNvPicPr/>
          <p:nvPr/>
        </p:nvPicPr>
        <p:blipFill>
          <a:blip r:embed="rId6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579" name="TextBox 131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580" name="Graphic 122" descr="Professor"/>
          <p:cNvPicPr/>
          <p:nvPr/>
        </p:nvPicPr>
        <p:blipFill>
          <a:blip r:embed="rId7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581" name="TextBox 132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582" name="Graphic 123" descr="Professor"/>
          <p:cNvPicPr/>
          <p:nvPr/>
        </p:nvPicPr>
        <p:blipFill>
          <a:blip r:embed="rId8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583" name="TextBox 133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584" name="TextBox 440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Picture 5" descr=""/>
          <p:cNvPicPr/>
          <p:nvPr/>
        </p:nvPicPr>
        <p:blipFill>
          <a:blip r:embed="rId1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  <p:sp>
        <p:nvSpPr>
          <p:cNvPr id="586" name="TextBox 7"/>
          <p:cNvSpPr/>
          <p:nvPr/>
        </p:nvSpPr>
        <p:spPr>
          <a:xfrm>
            <a:off x="3623400" y="200160"/>
            <a:ext cx="5850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Tokens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587" name="Rounded Rectangle 8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Rectangle 9"/>
          <p:cNvSpPr/>
          <p:nvPr/>
        </p:nvSpPr>
        <p:spPr>
          <a:xfrm>
            <a:off x="2286000" y="1464840"/>
            <a:ext cx="5088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174970"/>
                </a:solidFill>
                <a:latin typeface="Calibri"/>
                <a:ea typeface="DejaVu Sans"/>
              </a:rPr>
              <a:t>Ethereum  Request for Comments - ERC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589" name="Rectangle 22"/>
          <p:cNvSpPr/>
          <p:nvPr/>
        </p:nvSpPr>
        <p:spPr>
          <a:xfrm>
            <a:off x="744840" y="397224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TextBox 141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591" name="Graphic 131" descr="Professor"/>
          <p:cNvPicPr/>
          <p:nvPr/>
        </p:nvPicPr>
        <p:blipFill>
          <a:blip r:embed="rId2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592" name="Graphic 132" descr="Bullseye"/>
          <p:cNvPicPr/>
          <p:nvPr/>
        </p:nvPicPr>
        <p:blipFill>
          <a:blip r:embed="rId3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593" name="TextBox 142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594" name="Graphic 133" descr="Professor"/>
          <p:cNvPicPr/>
          <p:nvPr/>
        </p:nvPicPr>
        <p:blipFill>
          <a:blip r:embed="rId4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595" name="TextBox 143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596" name="Graphic 134" descr="Professor"/>
          <p:cNvPicPr/>
          <p:nvPr/>
        </p:nvPicPr>
        <p:blipFill>
          <a:blip r:embed="rId5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597" name="TextBox 144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598" name="Graphic 135" descr="Professor"/>
          <p:cNvPicPr/>
          <p:nvPr/>
        </p:nvPicPr>
        <p:blipFill>
          <a:blip r:embed="rId6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599" name="TextBox 145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00" name="Graphic 136" descr="Professor"/>
          <p:cNvPicPr/>
          <p:nvPr/>
        </p:nvPicPr>
        <p:blipFill>
          <a:blip r:embed="rId7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01" name="TextBox 146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02" name="Graphic 137" descr="Professor"/>
          <p:cNvPicPr/>
          <p:nvPr/>
        </p:nvPicPr>
        <p:blipFill>
          <a:blip r:embed="rId8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03" name="TextBox 147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604" name=""/>
          <p:cNvSpPr/>
          <p:nvPr/>
        </p:nvSpPr>
        <p:spPr>
          <a:xfrm>
            <a:off x="2514600" y="2625480"/>
            <a:ext cx="5257440" cy="29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Estándares propuestos por la comunidad a nivel de </a:t>
            </a:r>
            <a:r>
              <a:rPr b="0" lang="es-ES" sz="1800" spc="-1" strike="noStrike">
                <a:latin typeface="Arial"/>
              </a:rPr>
              <a:t>aplicación.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Pueden definir tipos de tokens, librerías o formatos entre otras cosas.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Los ERC mas conocidos son: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ERC-20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ERC-721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ERC-1155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605" name="TextBox 441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Picture 5" descr=""/>
          <p:cNvPicPr/>
          <p:nvPr/>
        </p:nvPicPr>
        <p:blipFill>
          <a:blip r:embed="rId1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  <p:sp>
        <p:nvSpPr>
          <p:cNvPr id="607" name="TextBox 7"/>
          <p:cNvSpPr/>
          <p:nvPr/>
        </p:nvSpPr>
        <p:spPr>
          <a:xfrm>
            <a:off x="3623400" y="200160"/>
            <a:ext cx="5850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Tokens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608" name="Rounded Rectangle 8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Rectangle 9"/>
          <p:cNvSpPr/>
          <p:nvPr/>
        </p:nvSpPr>
        <p:spPr>
          <a:xfrm>
            <a:off x="2514600" y="1190520"/>
            <a:ext cx="5088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174970"/>
                </a:solidFill>
                <a:latin typeface="Calibri"/>
                <a:ea typeface="DejaVu Sans"/>
              </a:rPr>
              <a:t>Ethereum - ERC 20</a:t>
            </a:r>
            <a:endParaRPr b="0" lang="es-CO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610" name=""/>
          <p:cNvSpPr/>
          <p:nvPr/>
        </p:nvSpPr>
        <p:spPr>
          <a:xfrm>
            <a:off x="2286000" y="2342160"/>
            <a:ext cx="5943240" cy="264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Representa un Token intercambiable  - (Fungible Token)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Utilizado para manejo de cripto monedas estables y no estables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Cada token es igual a otro token 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 puede conocer el total de tokens en la red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611" name="Rectangle 23"/>
          <p:cNvSpPr/>
          <p:nvPr/>
        </p:nvSpPr>
        <p:spPr>
          <a:xfrm>
            <a:off x="744840" y="397224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TextBox 148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13" name="Graphic 138" descr="Professor"/>
          <p:cNvPicPr/>
          <p:nvPr/>
        </p:nvPicPr>
        <p:blipFill>
          <a:blip r:embed="rId2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614" name="Graphic 139" descr="Bullseye"/>
          <p:cNvPicPr/>
          <p:nvPr/>
        </p:nvPicPr>
        <p:blipFill>
          <a:blip r:embed="rId3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15" name="TextBox 149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16" name="Graphic 140" descr="Professor"/>
          <p:cNvPicPr/>
          <p:nvPr/>
        </p:nvPicPr>
        <p:blipFill>
          <a:blip r:embed="rId4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17" name="TextBox 150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18" name="Graphic 141" descr="Professor"/>
          <p:cNvPicPr/>
          <p:nvPr/>
        </p:nvPicPr>
        <p:blipFill>
          <a:blip r:embed="rId5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19" name="TextBox 151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20" name="Graphic 142" descr="Professor"/>
          <p:cNvPicPr/>
          <p:nvPr/>
        </p:nvPicPr>
        <p:blipFill>
          <a:blip r:embed="rId6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21" name="TextBox 152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22" name="Graphic 143" descr="Professor"/>
          <p:cNvPicPr/>
          <p:nvPr/>
        </p:nvPicPr>
        <p:blipFill>
          <a:blip r:embed="rId7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23" name="TextBox 153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24" name="Graphic 144" descr="Professor"/>
          <p:cNvPicPr/>
          <p:nvPr/>
        </p:nvPicPr>
        <p:blipFill>
          <a:blip r:embed="rId8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25" name="TextBox 154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626" name="TextBox 442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Picture 5" descr=""/>
          <p:cNvPicPr/>
          <p:nvPr/>
        </p:nvPicPr>
        <p:blipFill>
          <a:blip r:embed="rId1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  <p:sp>
        <p:nvSpPr>
          <p:cNvPr id="628" name="TextBox 7"/>
          <p:cNvSpPr/>
          <p:nvPr/>
        </p:nvSpPr>
        <p:spPr>
          <a:xfrm>
            <a:off x="3623400" y="200160"/>
            <a:ext cx="5850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Tokens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629" name="Rounded Rectangle 8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Rectangle 9"/>
          <p:cNvSpPr/>
          <p:nvPr/>
        </p:nvSpPr>
        <p:spPr>
          <a:xfrm>
            <a:off x="2912400" y="1371600"/>
            <a:ext cx="5088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174970"/>
                </a:solidFill>
                <a:latin typeface="Calibri"/>
                <a:ea typeface="DejaVu Sans"/>
              </a:rPr>
              <a:t>Ethereum - ERC 721</a:t>
            </a:r>
            <a:endParaRPr b="0" lang="es-CO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631" name="Rectangle 24"/>
          <p:cNvSpPr/>
          <p:nvPr/>
        </p:nvSpPr>
        <p:spPr>
          <a:xfrm>
            <a:off x="744840" y="397224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TextBox 155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33" name="Graphic 145" descr="Professor"/>
          <p:cNvPicPr/>
          <p:nvPr/>
        </p:nvPicPr>
        <p:blipFill>
          <a:blip r:embed="rId2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634" name="Graphic 146" descr="Bullseye"/>
          <p:cNvPicPr/>
          <p:nvPr/>
        </p:nvPicPr>
        <p:blipFill>
          <a:blip r:embed="rId3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35" name="TextBox 156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36" name="Graphic 147" descr="Professor"/>
          <p:cNvPicPr/>
          <p:nvPr/>
        </p:nvPicPr>
        <p:blipFill>
          <a:blip r:embed="rId4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37" name="TextBox 157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38" name="Graphic 148" descr="Professor"/>
          <p:cNvPicPr/>
          <p:nvPr/>
        </p:nvPicPr>
        <p:blipFill>
          <a:blip r:embed="rId5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39" name="TextBox 158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40" name="Graphic 149" descr="Professor"/>
          <p:cNvPicPr/>
          <p:nvPr/>
        </p:nvPicPr>
        <p:blipFill>
          <a:blip r:embed="rId6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41" name="TextBox 159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42" name="Graphic 150" descr="Professor"/>
          <p:cNvPicPr/>
          <p:nvPr/>
        </p:nvPicPr>
        <p:blipFill>
          <a:blip r:embed="rId7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43" name="TextBox 160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44" name="Graphic 151" descr="Professor"/>
          <p:cNvPicPr/>
          <p:nvPr/>
        </p:nvPicPr>
        <p:blipFill>
          <a:blip r:embed="rId8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45" name="TextBox 161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646" name=""/>
          <p:cNvSpPr/>
          <p:nvPr/>
        </p:nvSpPr>
        <p:spPr>
          <a:xfrm>
            <a:off x="2514600" y="2150640"/>
            <a:ext cx="5943240" cy="34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Representa un Token no intercambiable  - (Non Fungible Token)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Utilizado para manejo de criptoactivos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Cada token tiene un valor propio por lo que no tiene sentido intercambiarlo por otro token 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Cada token define su propio valor y puede ser comprado y vendido a diferentes precios 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Manejo de colecciones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647" name="TextBox 443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5" descr=""/>
          <p:cNvPicPr/>
          <p:nvPr/>
        </p:nvPicPr>
        <p:blipFill>
          <a:blip r:embed="rId1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  <p:sp>
        <p:nvSpPr>
          <p:cNvPr id="219" name="TextBox 7"/>
          <p:cNvSpPr/>
          <p:nvPr/>
        </p:nvSpPr>
        <p:spPr>
          <a:xfrm>
            <a:off x="3607200" y="200160"/>
            <a:ext cx="617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Agenda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220" name="Rounded Rectangle 8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ontent Placeholder 2"/>
          <p:cNvSpPr/>
          <p:nvPr/>
        </p:nvSpPr>
        <p:spPr>
          <a:xfrm>
            <a:off x="2699640" y="2111400"/>
            <a:ext cx="6191280" cy="31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85840" indent="-285840" algn="just">
              <a:lnSpc>
                <a:spcPct val="100000"/>
              </a:lnSpc>
              <a:spcBef>
                <a:spcPts val="360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003e52"/>
                </a:solidFill>
                <a:latin typeface="Calibri"/>
                <a:ea typeface="DejaVu Sans"/>
              </a:rPr>
              <a:t>Tipos de Blockchain</a:t>
            </a:r>
            <a:endParaRPr b="0" lang="es-CO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360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003e52"/>
                </a:solidFill>
                <a:latin typeface="Calibri"/>
                <a:ea typeface="DejaVu Sans"/>
              </a:rPr>
              <a:t>Aplicaciones Web 3.0</a:t>
            </a:r>
            <a:endParaRPr b="0" lang="es-CO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360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003e52"/>
                </a:solidFill>
                <a:latin typeface="Calibri"/>
                <a:ea typeface="DejaVu Sans"/>
              </a:rPr>
              <a:t>Tipos de Tokens - Solidity</a:t>
            </a:r>
            <a:endParaRPr b="0" lang="es-CO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360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003e52"/>
                </a:solidFill>
                <a:latin typeface="Calibri"/>
                <a:ea typeface="DejaVu Sans"/>
              </a:rPr>
              <a:t>Smart Contracts </a:t>
            </a:r>
            <a:endParaRPr b="0" lang="es-CO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360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003e52"/>
                </a:solidFill>
                <a:latin typeface="Calibri"/>
                <a:ea typeface="DejaVu Sans"/>
              </a:rPr>
              <a:t>Ambiente de ejecución</a:t>
            </a:r>
            <a:endParaRPr b="0" lang="es-CO" sz="18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360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003e52"/>
                </a:solidFill>
                <a:latin typeface="Calibri"/>
                <a:ea typeface="DejaVu Sans"/>
              </a:rPr>
              <a:t>Taller - Ejemplo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22" name="Rectangle 9"/>
          <p:cNvSpPr/>
          <p:nvPr/>
        </p:nvSpPr>
        <p:spPr>
          <a:xfrm>
            <a:off x="3039120" y="1161360"/>
            <a:ext cx="5240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s-CO" sz="1800" spc="-1" strike="noStrike">
                <a:solidFill>
                  <a:srgbClr val="174970"/>
                </a:solidFill>
                <a:latin typeface="Calibri"/>
                <a:ea typeface="DejaVu Sans"/>
              </a:rPr>
              <a:t>Durante este curso veremos los siguientes temas</a:t>
            </a:r>
            <a:endParaRPr b="0" lang="es-CO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23" name="Rectangle 1"/>
          <p:cNvSpPr/>
          <p:nvPr/>
        </p:nvSpPr>
        <p:spPr>
          <a:xfrm>
            <a:off x="587520" y="237816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TextBox 6"/>
          <p:cNvSpPr/>
          <p:nvPr/>
        </p:nvSpPr>
        <p:spPr>
          <a:xfrm>
            <a:off x="640080" y="239796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25" name="Graphic 4" descr="Professor"/>
          <p:cNvPicPr/>
          <p:nvPr/>
        </p:nvPicPr>
        <p:blipFill>
          <a:blip r:embed="rId2"/>
          <a:stretch/>
        </p:blipFill>
        <p:spPr>
          <a:xfrm>
            <a:off x="227880" y="288036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226" name="Graphic 5" descr="Bullseye"/>
          <p:cNvPicPr/>
          <p:nvPr/>
        </p:nvPicPr>
        <p:blipFill>
          <a:blip r:embed="rId3"/>
          <a:stretch/>
        </p:blipFill>
        <p:spPr>
          <a:xfrm>
            <a:off x="170280" y="234036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27" name="TextBox 12"/>
          <p:cNvSpPr/>
          <p:nvPr/>
        </p:nvSpPr>
        <p:spPr>
          <a:xfrm>
            <a:off x="748080" y="298296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28" name="Graphic 6" descr="Professor"/>
          <p:cNvPicPr/>
          <p:nvPr/>
        </p:nvPicPr>
        <p:blipFill>
          <a:blip r:embed="rId4"/>
          <a:stretch/>
        </p:blipFill>
        <p:spPr>
          <a:xfrm>
            <a:off x="221040" y="33476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29" name="TextBox 15"/>
          <p:cNvSpPr/>
          <p:nvPr/>
        </p:nvSpPr>
        <p:spPr>
          <a:xfrm>
            <a:off x="725040" y="345096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30" name="Graphic 7" descr="Professor"/>
          <p:cNvPicPr/>
          <p:nvPr/>
        </p:nvPicPr>
        <p:blipFill>
          <a:blip r:embed="rId5"/>
          <a:stretch/>
        </p:blipFill>
        <p:spPr>
          <a:xfrm>
            <a:off x="249840" y="385488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31" name="TextBox 18"/>
          <p:cNvSpPr/>
          <p:nvPr/>
        </p:nvSpPr>
        <p:spPr>
          <a:xfrm>
            <a:off x="729000" y="397368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32" name="Graphic 14" descr="Professor"/>
          <p:cNvPicPr/>
          <p:nvPr/>
        </p:nvPicPr>
        <p:blipFill>
          <a:blip r:embed="rId6"/>
          <a:stretch/>
        </p:blipFill>
        <p:spPr>
          <a:xfrm>
            <a:off x="261720" y="437616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33" name="TextBox 20"/>
          <p:cNvSpPr/>
          <p:nvPr/>
        </p:nvSpPr>
        <p:spPr>
          <a:xfrm>
            <a:off x="745920" y="449496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34" name="Graphic 16" descr="Professor"/>
          <p:cNvPicPr/>
          <p:nvPr/>
        </p:nvPicPr>
        <p:blipFill>
          <a:blip r:embed="rId7"/>
          <a:stretch/>
        </p:blipFill>
        <p:spPr>
          <a:xfrm>
            <a:off x="288000" y="488016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35" name="TextBox 22"/>
          <p:cNvSpPr/>
          <p:nvPr/>
        </p:nvSpPr>
        <p:spPr>
          <a:xfrm>
            <a:off x="481680" y="499896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36" name="Graphic 17" descr="Professor"/>
          <p:cNvPicPr/>
          <p:nvPr/>
        </p:nvPicPr>
        <p:blipFill>
          <a:blip r:embed="rId8"/>
          <a:stretch/>
        </p:blipFill>
        <p:spPr>
          <a:xfrm>
            <a:off x="231480" y="540036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37" name="TextBox 25"/>
          <p:cNvSpPr/>
          <p:nvPr/>
        </p:nvSpPr>
        <p:spPr>
          <a:xfrm>
            <a:off x="711360" y="5519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238" name="TextBox 426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Picture 5" descr=""/>
          <p:cNvPicPr/>
          <p:nvPr/>
        </p:nvPicPr>
        <p:blipFill>
          <a:blip r:embed="rId1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  <p:sp>
        <p:nvSpPr>
          <p:cNvPr id="649" name="TextBox 7"/>
          <p:cNvSpPr/>
          <p:nvPr/>
        </p:nvSpPr>
        <p:spPr>
          <a:xfrm>
            <a:off x="3623400" y="200160"/>
            <a:ext cx="5850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Tokens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650" name="Rounded Rectangle 8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Rectangle 9"/>
          <p:cNvSpPr/>
          <p:nvPr/>
        </p:nvSpPr>
        <p:spPr>
          <a:xfrm>
            <a:off x="2743200" y="961920"/>
            <a:ext cx="5088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174970"/>
                </a:solidFill>
                <a:latin typeface="Calibri"/>
                <a:ea typeface="DejaVu Sans"/>
              </a:rPr>
              <a:t>Ethereum - ERC 1155</a:t>
            </a:r>
            <a:endParaRPr b="0" lang="es-CO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652" name="Rectangle 25"/>
          <p:cNvSpPr/>
          <p:nvPr/>
        </p:nvSpPr>
        <p:spPr>
          <a:xfrm>
            <a:off x="744840" y="397224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TextBox 162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54" name="Graphic 152" descr="Professor"/>
          <p:cNvPicPr/>
          <p:nvPr/>
        </p:nvPicPr>
        <p:blipFill>
          <a:blip r:embed="rId2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655" name="Graphic 153" descr="Bullseye"/>
          <p:cNvPicPr/>
          <p:nvPr/>
        </p:nvPicPr>
        <p:blipFill>
          <a:blip r:embed="rId3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56" name="TextBox 163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57" name="Graphic 154" descr="Professor"/>
          <p:cNvPicPr/>
          <p:nvPr/>
        </p:nvPicPr>
        <p:blipFill>
          <a:blip r:embed="rId4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58" name="TextBox 164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59" name="Graphic 155" descr="Professor"/>
          <p:cNvPicPr/>
          <p:nvPr/>
        </p:nvPicPr>
        <p:blipFill>
          <a:blip r:embed="rId5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60" name="TextBox 165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61" name="Graphic 156" descr="Professor"/>
          <p:cNvPicPr/>
          <p:nvPr/>
        </p:nvPicPr>
        <p:blipFill>
          <a:blip r:embed="rId6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62" name="TextBox 166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63" name="Graphic 157" descr="Professor"/>
          <p:cNvPicPr/>
          <p:nvPr/>
        </p:nvPicPr>
        <p:blipFill>
          <a:blip r:embed="rId7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64" name="TextBox 167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65" name="Graphic 158" descr="Professor"/>
          <p:cNvPicPr/>
          <p:nvPr/>
        </p:nvPicPr>
        <p:blipFill>
          <a:blip r:embed="rId8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66" name="TextBox 168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667" name=""/>
          <p:cNvSpPr/>
          <p:nvPr/>
        </p:nvSpPr>
        <p:spPr>
          <a:xfrm>
            <a:off x="2514600" y="2150640"/>
            <a:ext cx="5943240" cy="29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Representa un Token mixto</a:t>
            </a:r>
            <a:endParaRPr b="0" lang="es-CO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 puede comportar o contener FTs y NFTs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En una misma transacción se pueden crear múltiples instancias de un NFT 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Permite reducir costos asociados a las transacciones y a la computación asociada a cada transacción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668" name="TextBox 444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ontent Placeholder 2"/>
          <p:cNvSpPr/>
          <p:nvPr/>
        </p:nvSpPr>
        <p:spPr>
          <a:xfrm>
            <a:off x="3944160" y="2743200"/>
            <a:ext cx="2227680" cy="38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000" spc="-1" strike="noStrike">
                <a:solidFill>
                  <a:srgbClr val="174970"/>
                </a:solidFill>
                <a:latin typeface="Calibri"/>
                <a:ea typeface="DejaVu Sans"/>
              </a:rPr>
              <a:t>Smart Contracts</a:t>
            </a:r>
            <a:endParaRPr b="0" lang="es-CO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s-CO" sz="1600" spc="-1" strike="noStrike">
              <a:latin typeface="Arial"/>
            </a:endParaRPr>
          </a:p>
        </p:txBody>
      </p:sp>
      <p:sp>
        <p:nvSpPr>
          <p:cNvPr id="670" name="TextBox 8"/>
          <p:cNvSpPr/>
          <p:nvPr/>
        </p:nvSpPr>
        <p:spPr>
          <a:xfrm>
            <a:off x="3371040" y="20016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671" name="Rounded Rectangle 10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Rectangle 17"/>
          <p:cNvSpPr/>
          <p:nvPr/>
        </p:nvSpPr>
        <p:spPr>
          <a:xfrm>
            <a:off x="637560" y="453996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TextBox 113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74" name="Graphic 103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675" name="Graphic 104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76" name="TextBox 114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77" name="Graphic 105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78" name="TextBox 115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79" name="Graphic 106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80" name="TextBox 116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81" name="Graphic 107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82" name="TextBox 117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83" name="Graphic 108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84" name="TextBox 118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85" name="Graphic 109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686" name="TextBox 119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687" name="TextBox 445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688" name="Picture 17" descr=""/>
          <p:cNvPicPr/>
          <p:nvPr/>
        </p:nvPicPr>
        <p:blipFill>
          <a:blip r:embed="rId8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2771640" y="1517760"/>
            <a:ext cx="5113440" cy="4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1" lang="es-CO" sz="3000" spc="-1" strike="noStrike">
                <a:solidFill>
                  <a:srgbClr val="003e52"/>
                </a:solidFill>
                <a:latin typeface="Arial"/>
              </a:rPr>
              <a:t>Ethereum</a:t>
            </a:r>
            <a:endParaRPr b="0" lang="es-CO" sz="3000" spc="-1" strike="noStrike">
              <a:latin typeface="Arial"/>
            </a:endParaRPr>
          </a:p>
        </p:txBody>
      </p:sp>
      <p:sp>
        <p:nvSpPr>
          <p:cNvPr id="690" name="PlaceHolder 2"/>
          <p:cNvSpPr>
            <a:spLocks noGrp="1"/>
          </p:cNvSpPr>
          <p:nvPr>
            <p:ph/>
          </p:nvPr>
        </p:nvSpPr>
        <p:spPr>
          <a:xfrm>
            <a:off x="3200400" y="2430000"/>
            <a:ext cx="5486040" cy="54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r>
              <a:rPr b="0" lang="es-CO" sz="2200" spc="-1" strike="noStrike">
                <a:solidFill>
                  <a:srgbClr val="003e52"/>
                </a:solidFill>
                <a:latin typeface="Arial"/>
              </a:rPr>
              <a:t>Ethereum virtual machine</a:t>
            </a:r>
            <a:endParaRPr b="0" lang="es-CO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endParaRPr b="0" lang="es-CO" sz="2200" spc="-1" strike="noStrike">
              <a:latin typeface="Arial"/>
            </a:endParaRPr>
          </a:p>
        </p:txBody>
      </p:sp>
      <p:pic>
        <p:nvPicPr>
          <p:cNvPr id="691" name="Picture 1" descr=""/>
          <p:cNvPicPr/>
          <p:nvPr/>
        </p:nvPicPr>
        <p:blipFill>
          <a:blip r:embed="rId1"/>
          <a:stretch/>
        </p:blipFill>
        <p:spPr>
          <a:xfrm>
            <a:off x="6172200" y="1371600"/>
            <a:ext cx="482400" cy="765360"/>
          </a:xfrm>
          <a:prstGeom prst="rect">
            <a:avLst/>
          </a:prstGeom>
          <a:ln w="0">
            <a:noFill/>
          </a:ln>
        </p:spPr>
      </p:pic>
      <p:pic>
        <p:nvPicPr>
          <p:cNvPr id="692" name="Picture 4" descr=""/>
          <p:cNvPicPr/>
          <p:nvPr/>
        </p:nvPicPr>
        <p:blipFill>
          <a:blip r:embed="rId2"/>
          <a:stretch/>
        </p:blipFill>
        <p:spPr>
          <a:xfrm>
            <a:off x="5029200" y="1229760"/>
            <a:ext cx="760680" cy="1055880"/>
          </a:xfrm>
          <a:prstGeom prst="rect">
            <a:avLst/>
          </a:prstGeom>
          <a:ln w="0">
            <a:noFill/>
          </a:ln>
        </p:spPr>
      </p:pic>
      <p:sp>
        <p:nvSpPr>
          <p:cNvPr id="693" name="Content Placeholder 1"/>
          <p:cNvSpPr/>
          <p:nvPr/>
        </p:nvSpPr>
        <p:spPr>
          <a:xfrm>
            <a:off x="3200400" y="3243240"/>
            <a:ext cx="5656680" cy="267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000" spc="-1" strike="noStrike">
                <a:solidFill>
                  <a:srgbClr val="174970"/>
                </a:solidFill>
                <a:latin typeface="Calibri"/>
                <a:ea typeface="DejaVu Sans"/>
              </a:rPr>
              <a:t>Stack</a:t>
            </a:r>
            <a:endParaRPr b="0" lang="es-CO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000" spc="-1" strike="noStrike">
                <a:solidFill>
                  <a:srgbClr val="174970"/>
                </a:solidFill>
                <a:latin typeface="Calibri"/>
                <a:ea typeface="DejaVu Sans"/>
              </a:rPr>
              <a:t>Memoria</a:t>
            </a:r>
            <a:endParaRPr b="0" lang="es-CO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000" spc="-1" strike="noStrike">
                <a:solidFill>
                  <a:srgbClr val="174970"/>
                </a:solidFill>
                <a:latin typeface="Calibri"/>
                <a:ea typeface="DejaVu Sans"/>
              </a:rPr>
              <a:t>Almacenamiento</a:t>
            </a:r>
            <a:endParaRPr b="0" lang="es-CO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000" spc="-1" strike="noStrike">
                <a:solidFill>
                  <a:srgbClr val="174970"/>
                </a:solidFill>
                <a:latin typeface="Calibri"/>
                <a:ea typeface="DejaVu Sans"/>
              </a:rPr>
              <a:t>Variables de ambiente</a:t>
            </a:r>
            <a:endParaRPr b="0" lang="es-CO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000" spc="-1" strike="noStrike">
                <a:solidFill>
                  <a:srgbClr val="174970"/>
                </a:solidFill>
                <a:latin typeface="Calibri"/>
                <a:ea typeface="DejaVu Sans"/>
              </a:rPr>
              <a:t>Logs</a:t>
            </a:r>
            <a:endParaRPr b="0" lang="es-CO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000" spc="-1" strike="noStrike">
                <a:solidFill>
                  <a:srgbClr val="174970"/>
                </a:solidFill>
                <a:latin typeface="Calibri"/>
                <a:ea typeface="DejaVu Sans"/>
              </a:rPr>
              <a:t>Lenguajes específicos para máquina virtual</a:t>
            </a:r>
            <a:endParaRPr b="0" lang="es-CO" sz="20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1600" spc="-1" strike="noStrike">
                <a:solidFill>
                  <a:srgbClr val="174970"/>
                </a:solidFill>
                <a:latin typeface="Calibri"/>
                <a:ea typeface="DejaVu Sans"/>
              </a:rPr>
              <a:t>Serpent, Solidity, LLL</a:t>
            </a:r>
            <a:endParaRPr b="0" lang="es-CO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s-CO" sz="1600" spc="-1" strike="noStrike">
              <a:latin typeface="Arial"/>
            </a:endParaRPr>
          </a:p>
        </p:txBody>
      </p:sp>
      <p:sp>
        <p:nvSpPr>
          <p:cNvPr id="694" name="TextBox 169"/>
          <p:cNvSpPr/>
          <p:nvPr/>
        </p:nvSpPr>
        <p:spPr>
          <a:xfrm>
            <a:off x="3390840" y="200160"/>
            <a:ext cx="10526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Contracs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695" name="Rounded Rectangle 2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Rectangle 26"/>
          <p:cNvSpPr/>
          <p:nvPr/>
        </p:nvSpPr>
        <p:spPr>
          <a:xfrm>
            <a:off x="637560" y="453996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TextBox 170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698" name="Graphic 159" descr="Professor"/>
          <p:cNvPicPr/>
          <p:nvPr/>
        </p:nvPicPr>
        <p:blipFill>
          <a:blip r:embed="rId3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699" name="Graphic 160" descr="Bullseye"/>
          <p:cNvPicPr/>
          <p:nvPr/>
        </p:nvPicPr>
        <p:blipFill>
          <a:blip r:embed="rId4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00" name="TextBox 171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01" name="Graphic 161" descr="Professor"/>
          <p:cNvPicPr/>
          <p:nvPr/>
        </p:nvPicPr>
        <p:blipFill>
          <a:blip r:embed="rId5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02" name="TextBox 172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03" name="Graphic 162" descr="Professor"/>
          <p:cNvPicPr/>
          <p:nvPr/>
        </p:nvPicPr>
        <p:blipFill>
          <a:blip r:embed="rId6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04" name="TextBox 173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05" name="Graphic 163" descr="Professor"/>
          <p:cNvPicPr/>
          <p:nvPr/>
        </p:nvPicPr>
        <p:blipFill>
          <a:blip r:embed="rId7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06" name="TextBox 174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07" name="Graphic 164" descr="Professor"/>
          <p:cNvPicPr/>
          <p:nvPr/>
        </p:nvPicPr>
        <p:blipFill>
          <a:blip r:embed="rId8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08" name="TextBox 175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09" name="Graphic 165" descr="Professor"/>
          <p:cNvPicPr/>
          <p:nvPr/>
        </p:nvPicPr>
        <p:blipFill>
          <a:blip r:embed="rId9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10" name="TextBox 176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711" name="TextBox 446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712" name="Picture 18" descr=""/>
          <p:cNvPicPr/>
          <p:nvPr/>
        </p:nvPicPr>
        <p:blipFill>
          <a:blip r:embed="rId10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title"/>
          </p:nvPr>
        </p:nvSpPr>
        <p:spPr>
          <a:xfrm>
            <a:off x="2940840" y="1371600"/>
            <a:ext cx="3002400" cy="4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1" lang="es-CO" sz="3000" spc="-1" strike="noStrike">
                <a:solidFill>
                  <a:srgbClr val="003e52"/>
                </a:solidFill>
                <a:latin typeface="Arial"/>
              </a:rPr>
              <a:t>Ethereum</a:t>
            </a:r>
            <a:endParaRPr b="0" lang="es-CO" sz="3000" spc="-1" strike="noStrike">
              <a:latin typeface="Arial"/>
            </a:endParaRPr>
          </a:p>
        </p:txBody>
      </p:sp>
      <p:sp>
        <p:nvSpPr>
          <p:cNvPr id="714" name="PlaceHolder 2"/>
          <p:cNvSpPr>
            <a:spLocks noGrp="1"/>
          </p:cNvSpPr>
          <p:nvPr>
            <p:ph/>
          </p:nvPr>
        </p:nvSpPr>
        <p:spPr>
          <a:xfrm>
            <a:off x="2514600" y="2427480"/>
            <a:ext cx="5729040" cy="54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r>
              <a:rPr b="0" lang="es-CO" sz="2200" spc="-1" strike="noStrike">
                <a:solidFill>
                  <a:srgbClr val="003e52"/>
                </a:solidFill>
                <a:latin typeface="Arial"/>
              </a:rPr>
              <a:t>Smart Contracts</a:t>
            </a:r>
            <a:endParaRPr b="0" lang="es-CO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endParaRPr b="0" lang="es-CO" sz="2200" spc="-1" strike="noStrike">
              <a:latin typeface="Arial"/>
            </a:endParaRPr>
          </a:p>
        </p:txBody>
      </p:sp>
      <p:pic>
        <p:nvPicPr>
          <p:cNvPr id="715" name="Picture 5" descr=""/>
          <p:cNvPicPr/>
          <p:nvPr/>
        </p:nvPicPr>
        <p:blipFill>
          <a:blip r:embed="rId1"/>
          <a:stretch/>
        </p:blipFill>
        <p:spPr>
          <a:xfrm>
            <a:off x="7289640" y="1371600"/>
            <a:ext cx="482400" cy="765360"/>
          </a:xfrm>
          <a:prstGeom prst="rect">
            <a:avLst/>
          </a:prstGeom>
          <a:ln w="0">
            <a:noFill/>
          </a:ln>
        </p:spPr>
      </p:pic>
      <p:pic>
        <p:nvPicPr>
          <p:cNvPr id="716" name="Picture 3" descr=""/>
          <p:cNvPicPr/>
          <p:nvPr/>
        </p:nvPicPr>
        <p:blipFill>
          <a:blip r:embed="rId2"/>
          <a:stretch/>
        </p:blipFill>
        <p:spPr>
          <a:xfrm>
            <a:off x="6096960" y="1229760"/>
            <a:ext cx="760680" cy="1055880"/>
          </a:xfrm>
          <a:prstGeom prst="rect">
            <a:avLst/>
          </a:prstGeom>
          <a:ln w="0">
            <a:noFill/>
          </a:ln>
        </p:spPr>
      </p:pic>
      <p:sp>
        <p:nvSpPr>
          <p:cNvPr id="717" name="Content Placeholder 2"/>
          <p:cNvSpPr/>
          <p:nvPr/>
        </p:nvSpPr>
        <p:spPr>
          <a:xfrm>
            <a:off x="2514600" y="3200400"/>
            <a:ext cx="6241680" cy="203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87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100" spc="-1" strike="noStrike">
                <a:solidFill>
                  <a:srgbClr val="174970"/>
                </a:solidFill>
                <a:latin typeface="Calibri"/>
                <a:ea typeface="DejaVu Sans"/>
              </a:rPr>
              <a:t>Residen dentro de la cadena de Ethereum</a:t>
            </a:r>
            <a:endParaRPr b="0" lang="es-CO" sz="2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100" spc="-1" strike="noStrike">
                <a:solidFill>
                  <a:srgbClr val="174970"/>
                </a:solidFill>
                <a:latin typeface="Calibri"/>
                <a:ea typeface="DejaVu Sans"/>
              </a:rPr>
              <a:t>Tienen su propia </a:t>
            </a:r>
            <a:r>
              <a:rPr b="1" lang="es-CO" sz="2100" spc="-1" strike="noStrike">
                <a:solidFill>
                  <a:srgbClr val="174970"/>
                </a:solidFill>
                <a:latin typeface="Calibri"/>
                <a:ea typeface="DejaVu Sans"/>
              </a:rPr>
              <a:t>cuenta</a:t>
            </a:r>
            <a:r>
              <a:rPr b="0" lang="es-CO" sz="2100" spc="-1" strike="noStrike">
                <a:solidFill>
                  <a:srgbClr val="174970"/>
                </a:solidFill>
                <a:latin typeface="Calibri"/>
                <a:ea typeface="DejaVu Sans"/>
              </a:rPr>
              <a:t> (dirección y balance)</a:t>
            </a:r>
            <a:endParaRPr b="0" lang="es-CO" sz="2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100" spc="-1" strike="noStrike">
                <a:solidFill>
                  <a:srgbClr val="174970"/>
                </a:solidFill>
                <a:latin typeface="Calibri"/>
                <a:ea typeface="DejaVu Sans"/>
              </a:rPr>
              <a:t>Pueden enviar </a:t>
            </a:r>
            <a:r>
              <a:rPr b="1" lang="es-CO" sz="2100" spc="-1" strike="noStrike">
                <a:solidFill>
                  <a:srgbClr val="174970"/>
                </a:solidFill>
                <a:latin typeface="Calibri"/>
                <a:ea typeface="DejaVu Sans"/>
              </a:rPr>
              <a:t>mensajes</a:t>
            </a:r>
            <a:r>
              <a:rPr b="0" lang="es-CO" sz="2100" spc="-1" strike="noStrike">
                <a:solidFill>
                  <a:srgbClr val="174970"/>
                </a:solidFill>
                <a:latin typeface="Calibri"/>
                <a:ea typeface="DejaVu Sans"/>
              </a:rPr>
              <a:t> y recibir </a:t>
            </a:r>
            <a:r>
              <a:rPr b="1" lang="es-CO" sz="2100" spc="-1" strike="noStrike">
                <a:solidFill>
                  <a:srgbClr val="174970"/>
                </a:solidFill>
                <a:latin typeface="Calibri"/>
                <a:ea typeface="DejaVu Sans"/>
              </a:rPr>
              <a:t>transacciones</a:t>
            </a:r>
            <a:endParaRPr b="0" lang="es-CO" sz="2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100" spc="-1" strike="noStrike">
                <a:solidFill>
                  <a:srgbClr val="174970"/>
                </a:solidFill>
                <a:latin typeface="Calibri"/>
                <a:ea typeface="DejaVu Sans"/>
              </a:rPr>
              <a:t>Pueden ser activados y desactivados a través de transacciones</a:t>
            </a:r>
            <a:endParaRPr b="0" lang="es-CO" sz="21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100" spc="-1" strike="noStrike">
                <a:solidFill>
                  <a:srgbClr val="174970"/>
                </a:solidFill>
                <a:latin typeface="Calibri"/>
                <a:ea typeface="DejaVu Sans"/>
              </a:rPr>
              <a:t>También deben pagar un fee por </a:t>
            </a:r>
            <a:r>
              <a:rPr b="1" lang="es-CO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almacenamiento</a:t>
            </a:r>
            <a:r>
              <a:rPr b="0" lang="es-CO" sz="2100" spc="-1" strike="noStrike">
                <a:solidFill>
                  <a:srgbClr val="174970"/>
                </a:solidFill>
                <a:latin typeface="Calibri"/>
                <a:ea typeface="DejaVu Sans"/>
              </a:rPr>
              <a:t> y </a:t>
            </a:r>
            <a:r>
              <a:rPr b="1" lang="es-CO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procesamiento</a:t>
            </a:r>
            <a:endParaRPr b="0" lang="es-CO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s-CO" sz="2100" spc="-1" strike="noStrike">
              <a:latin typeface="Arial"/>
            </a:endParaRPr>
          </a:p>
        </p:txBody>
      </p:sp>
      <p:sp>
        <p:nvSpPr>
          <p:cNvPr id="718" name="TextBox 8"/>
          <p:cNvSpPr/>
          <p:nvPr/>
        </p:nvSpPr>
        <p:spPr>
          <a:xfrm>
            <a:off x="3370680" y="20016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719" name="Rounded Rectangle 10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Rectangle 21"/>
          <p:cNvSpPr/>
          <p:nvPr/>
        </p:nvSpPr>
        <p:spPr>
          <a:xfrm>
            <a:off x="744840" y="397224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TextBox 134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22" name="Graphic 124" descr="Professor"/>
          <p:cNvPicPr/>
          <p:nvPr/>
        </p:nvPicPr>
        <p:blipFill>
          <a:blip r:embed="rId3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723" name="Graphic 125" descr="Bullseye"/>
          <p:cNvPicPr/>
          <p:nvPr/>
        </p:nvPicPr>
        <p:blipFill>
          <a:blip r:embed="rId4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24" name="TextBox 135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25" name="Graphic 126" descr="Professor"/>
          <p:cNvPicPr/>
          <p:nvPr/>
        </p:nvPicPr>
        <p:blipFill>
          <a:blip r:embed="rId5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26" name="TextBox 136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27" name="Graphic 127" descr="Professor"/>
          <p:cNvPicPr/>
          <p:nvPr/>
        </p:nvPicPr>
        <p:blipFill>
          <a:blip r:embed="rId6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28" name="TextBox 137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29" name="Graphic 128" descr="Professor"/>
          <p:cNvPicPr/>
          <p:nvPr/>
        </p:nvPicPr>
        <p:blipFill>
          <a:blip r:embed="rId7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30" name="TextBox 138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31" name="Graphic 129" descr="Professor"/>
          <p:cNvPicPr/>
          <p:nvPr/>
        </p:nvPicPr>
        <p:blipFill>
          <a:blip r:embed="rId8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32" name="TextBox 139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33" name="Graphic 130" descr="Professor"/>
          <p:cNvPicPr/>
          <p:nvPr/>
        </p:nvPicPr>
        <p:blipFill>
          <a:blip r:embed="rId9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34" name="TextBox 140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735" name="TextBox 447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736" name="Picture 19" descr=""/>
          <p:cNvPicPr/>
          <p:nvPr/>
        </p:nvPicPr>
        <p:blipFill>
          <a:blip r:embed="rId10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/>
          </p:cNvSpPr>
          <p:nvPr>
            <p:ph type="title"/>
          </p:nvPr>
        </p:nvSpPr>
        <p:spPr>
          <a:xfrm>
            <a:off x="2629440" y="1174320"/>
            <a:ext cx="2856600" cy="4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93000"/>
          </a:bodyPr>
          <a:p>
            <a:pPr>
              <a:lnSpc>
                <a:spcPct val="100000"/>
              </a:lnSpc>
              <a:buNone/>
            </a:pPr>
            <a:r>
              <a:rPr b="1" lang="es-CO" sz="3000" spc="-1" strike="noStrike">
                <a:solidFill>
                  <a:srgbClr val="003e52"/>
                </a:solidFill>
                <a:latin typeface="Arial"/>
              </a:rPr>
              <a:t>Ethereum</a:t>
            </a:r>
            <a:endParaRPr b="0" lang="es-CO" sz="3000" spc="-1" strike="noStrike">
              <a:latin typeface="Arial"/>
            </a:endParaRPr>
          </a:p>
        </p:txBody>
      </p:sp>
      <p:sp>
        <p:nvSpPr>
          <p:cNvPr id="738" name="PlaceHolder 2"/>
          <p:cNvSpPr>
            <a:spLocks noGrp="1"/>
          </p:cNvSpPr>
          <p:nvPr>
            <p:ph/>
          </p:nvPr>
        </p:nvSpPr>
        <p:spPr>
          <a:xfrm>
            <a:off x="2660400" y="2378880"/>
            <a:ext cx="5851080" cy="54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r>
              <a:rPr b="0" lang="es-CO" sz="2200" spc="-1" strike="noStrike">
                <a:solidFill>
                  <a:srgbClr val="003e52"/>
                </a:solidFill>
                <a:latin typeface="Arial"/>
              </a:rPr>
              <a:t>Smart Contracts</a:t>
            </a:r>
            <a:endParaRPr b="0" lang="es-CO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endParaRPr b="0" lang="es-CO" sz="2200" spc="-1" strike="noStrike">
              <a:latin typeface="Arial"/>
            </a:endParaRPr>
          </a:p>
        </p:txBody>
      </p:sp>
      <p:pic>
        <p:nvPicPr>
          <p:cNvPr id="739" name="Picture 5" descr=""/>
          <p:cNvPicPr/>
          <p:nvPr/>
        </p:nvPicPr>
        <p:blipFill>
          <a:blip r:embed="rId1"/>
          <a:stretch/>
        </p:blipFill>
        <p:spPr>
          <a:xfrm>
            <a:off x="6603840" y="1143000"/>
            <a:ext cx="482400" cy="765360"/>
          </a:xfrm>
          <a:prstGeom prst="rect">
            <a:avLst/>
          </a:prstGeom>
          <a:ln w="0">
            <a:noFill/>
          </a:ln>
        </p:spPr>
      </p:pic>
      <p:pic>
        <p:nvPicPr>
          <p:cNvPr id="740" name="Picture 3" descr=""/>
          <p:cNvPicPr/>
          <p:nvPr/>
        </p:nvPicPr>
        <p:blipFill>
          <a:blip r:embed="rId2"/>
          <a:stretch/>
        </p:blipFill>
        <p:spPr>
          <a:xfrm>
            <a:off x="5639760" y="1001160"/>
            <a:ext cx="760680" cy="1055880"/>
          </a:xfrm>
          <a:prstGeom prst="rect">
            <a:avLst/>
          </a:prstGeom>
          <a:ln w="0">
            <a:noFill/>
          </a:ln>
        </p:spPr>
      </p:pic>
      <p:sp>
        <p:nvSpPr>
          <p:cNvPr id="741" name="Content Placeholder 2"/>
          <p:cNvSpPr/>
          <p:nvPr/>
        </p:nvSpPr>
        <p:spPr>
          <a:xfrm>
            <a:off x="2514600" y="3023280"/>
            <a:ext cx="6180480" cy="223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rmAutofit fontScale="99000"/>
          </a:bodyPr>
          <a:p>
            <a:pPr marL="228600" indent="-228600" algn="just">
              <a:lnSpc>
                <a:spcPct val="90000"/>
              </a:lnSpc>
              <a:spcBef>
                <a:spcPts val="1001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100" spc="-1" strike="noStrike">
                <a:solidFill>
                  <a:srgbClr val="174970"/>
                </a:solidFill>
                <a:latin typeface="Calibri"/>
                <a:ea typeface="DejaVu Sans"/>
              </a:rPr>
              <a:t>Application Binary Interface - ABI</a:t>
            </a:r>
            <a:endParaRPr b="0" lang="es-CO" sz="2100" spc="-1" strike="noStrike">
              <a:latin typeface="Arial"/>
            </a:endParaRPr>
          </a:p>
          <a:p>
            <a:pPr lvl="1" marL="685800" indent="-228600" algn="just">
              <a:lnSpc>
                <a:spcPct val="90000"/>
              </a:lnSpc>
              <a:spcBef>
                <a:spcPts val="499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174970"/>
                </a:solidFill>
                <a:latin typeface="Calibri"/>
                <a:ea typeface="DejaVu Sans"/>
              </a:rPr>
              <a:t>Cada contrato tiene asociado un ABI que intermedia entre el código compilado y la EVM</a:t>
            </a:r>
            <a:endParaRPr b="0" lang="es-CO" sz="1800" spc="-1" strike="noStrike">
              <a:latin typeface="Arial"/>
            </a:endParaRPr>
          </a:p>
          <a:p>
            <a:pPr marL="228600" indent="-228600" algn="just">
              <a:lnSpc>
                <a:spcPct val="90000"/>
              </a:lnSpc>
              <a:spcBef>
                <a:spcPts val="1001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100" spc="-1" strike="noStrike">
                <a:solidFill>
                  <a:srgbClr val="174970"/>
                </a:solidFill>
                <a:latin typeface="Calibri"/>
                <a:ea typeface="DejaVu Sans"/>
              </a:rPr>
              <a:t>Un ABI tiene</a:t>
            </a:r>
            <a:endParaRPr b="0" lang="es-CO" sz="2100" spc="-1" strike="noStrike">
              <a:latin typeface="Arial"/>
            </a:endParaRPr>
          </a:p>
          <a:p>
            <a:pPr lvl="1" marL="685800" indent="-228600" algn="just">
              <a:lnSpc>
                <a:spcPct val="90000"/>
              </a:lnSpc>
              <a:spcBef>
                <a:spcPts val="499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174970"/>
                </a:solidFill>
                <a:latin typeface="Calibri"/>
                <a:ea typeface="DejaVu Sans"/>
              </a:rPr>
              <a:t>Nombres de las funciones</a:t>
            </a:r>
            <a:endParaRPr b="0" lang="es-CO" sz="1800" spc="-1" strike="noStrike">
              <a:latin typeface="Arial"/>
            </a:endParaRPr>
          </a:p>
          <a:p>
            <a:pPr lvl="1" marL="685800" indent="-228600" algn="just">
              <a:lnSpc>
                <a:spcPct val="90000"/>
              </a:lnSpc>
              <a:spcBef>
                <a:spcPts val="499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174970"/>
                </a:solidFill>
                <a:latin typeface="Calibri"/>
                <a:ea typeface="DejaVu Sans"/>
              </a:rPr>
              <a:t>Entradas y salidas </a:t>
            </a:r>
            <a:endParaRPr b="0" lang="es-CO" sz="1800" spc="-1" strike="noStrike">
              <a:latin typeface="Arial"/>
            </a:endParaRPr>
          </a:p>
          <a:p>
            <a:pPr lvl="1" marL="685800" indent="-228600" algn="just">
              <a:lnSpc>
                <a:spcPct val="90000"/>
              </a:lnSpc>
              <a:spcBef>
                <a:spcPts val="499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174970"/>
                </a:solidFill>
                <a:latin typeface="Calibri"/>
                <a:ea typeface="DejaVu Sans"/>
              </a:rPr>
              <a:t>Eventos y parámetros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742" name="TextBox 9"/>
          <p:cNvSpPr/>
          <p:nvPr/>
        </p:nvSpPr>
        <p:spPr>
          <a:xfrm>
            <a:off x="3370680" y="20016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743" name="Rounded Rectangle 11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Rectangle 10"/>
          <p:cNvSpPr/>
          <p:nvPr/>
        </p:nvSpPr>
        <p:spPr>
          <a:xfrm>
            <a:off x="637560" y="453996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TextBox 177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46" name="Graphic 166" descr="Professor"/>
          <p:cNvPicPr/>
          <p:nvPr/>
        </p:nvPicPr>
        <p:blipFill>
          <a:blip r:embed="rId3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747" name="Graphic 167" descr="Bullseye"/>
          <p:cNvPicPr/>
          <p:nvPr/>
        </p:nvPicPr>
        <p:blipFill>
          <a:blip r:embed="rId4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48" name="TextBox 178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49" name="Graphic 168" descr="Professor"/>
          <p:cNvPicPr/>
          <p:nvPr/>
        </p:nvPicPr>
        <p:blipFill>
          <a:blip r:embed="rId5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50" name="TextBox 179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51" name="Graphic 169" descr="Professor"/>
          <p:cNvPicPr/>
          <p:nvPr/>
        </p:nvPicPr>
        <p:blipFill>
          <a:blip r:embed="rId6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52" name="TextBox 180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53" name="Graphic 170" descr="Professor"/>
          <p:cNvPicPr/>
          <p:nvPr/>
        </p:nvPicPr>
        <p:blipFill>
          <a:blip r:embed="rId7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54" name="TextBox 181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55" name="Graphic 171" descr="Professor"/>
          <p:cNvPicPr/>
          <p:nvPr/>
        </p:nvPicPr>
        <p:blipFill>
          <a:blip r:embed="rId8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56" name="TextBox 182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57" name="Graphic 172" descr="Professor"/>
          <p:cNvPicPr/>
          <p:nvPr/>
        </p:nvPicPr>
        <p:blipFill>
          <a:blip r:embed="rId9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58" name="TextBox 183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759" name="TextBox 448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760" name="Picture 20" descr=""/>
          <p:cNvPicPr/>
          <p:nvPr/>
        </p:nvPicPr>
        <p:blipFill>
          <a:blip r:embed="rId10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Picture 5" descr=""/>
          <p:cNvPicPr/>
          <p:nvPr/>
        </p:nvPicPr>
        <p:blipFill>
          <a:blip r:embed="rId1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  <p:sp>
        <p:nvSpPr>
          <p:cNvPr id="762" name="TextBox 7"/>
          <p:cNvSpPr/>
          <p:nvPr/>
        </p:nvSpPr>
        <p:spPr>
          <a:xfrm>
            <a:off x="3166560" y="200160"/>
            <a:ext cx="150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763" name="Rounded Rectangle 8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Rectangle 9"/>
          <p:cNvSpPr/>
          <p:nvPr/>
        </p:nvSpPr>
        <p:spPr>
          <a:xfrm>
            <a:off x="2843640" y="2991240"/>
            <a:ext cx="5088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174970"/>
                </a:solidFill>
                <a:latin typeface="Calibri"/>
                <a:ea typeface="DejaVu Sans"/>
              </a:rPr>
              <a:t>Ambiente de Ejecución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765" name="Rectangle 28"/>
          <p:cNvSpPr/>
          <p:nvPr/>
        </p:nvSpPr>
        <p:spPr>
          <a:xfrm>
            <a:off x="663840" y="50011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TextBox 191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67" name="Graphic 180" descr="Professor"/>
          <p:cNvPicPr/>
          <p:nvPr/>
        </p:nvPicPr>
        <p:blipFill>
          <a:blip r:embed="rId2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768" name="Graphic 181" descr="Bullseye"/>
          <p:cNvPicPr/>
          <p:nvPr/>
        </p:nvPicPr>
        <p:blipFill>
          <a:blip r:embed="rId3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69" name="TextBox 192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70" name="Graphic 182" descr="Professor"/>
          <p:cNvPicPr/>
          <p:nvPr/>
        </p:nvPicPr>
        <p:blipFill>
          <a:blip r:embed="rId4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71" name="TextBox 193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72" name="Graphic 183" descr="Professor"/>
          <p:cNvPicPr/>
          <p:nvPr/>
        </p:nvPicPr>
        <p:blipFill>
          <a:blip r:embed="rId5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73" name="TextBox 194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74" name="Graphic 184" descr="Professor"/>
          <p:cNvPicPr/>
          <p:nvPr/>
        </p:nvPicPr>
        <p:blipFill>
          <a:blip r:embed="rId6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75" name="TextBox 195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76" name="Graphic 185" descr="Professor"/>
          <p:cNvPicPr/>
          <p:nvPr/>
        </p:nvPicPr>
        <p:blipFill>
          <a:blip r:embed="rId7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77" name="TextBox 196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78" name="Graphic 186" descr="Professor"/>
          <p:cNvPicPr/>
          <p:nvPr/>
        </p:nvPicPr>
        <p:blipFill>
          <a:blip r:embed="rId8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79" name="TextBox 197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780" name="TextBox 449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781" name="Picture 21" descr=""/>
          <p:cNvPicPr/>
          <p:nvPr/>
        </p:nvPicPr>
        <p:blipFill>
          <a:blip r:embed="rId9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/>
          </p:cNvSpPr>
          <p:nvPr>
            <p:ph/>
          </p:nvPr>
        </p:nvSpPr>
        <p:spPr>
          <a:xfrm>
            <a:off x="3372840" y="1080000"/>
            <a:ext cx="4547160" cy="33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r>
              <a:rPr b="0" lang="es-CO" sz="2200" spc="-1" strike="noStrike">
                <a:solidFill>
                  <a:srgbClr val="003e52"/>
                </a:solidFill>
                <a:latin typeface="Arial"/>
              </a:rPr>
              <a:t>Desarrollo y ejecución de un Smart Contract </a:t>
            </a:r>
            <a:endParaRPr b="0" lang="es-CO" sz="2200" spc="-1" strike="noStrike">
              <a:latin typeface="Arial"/>
            </a:endParaRPr>
          </a:p>
        </p:txBody>
      </p:sp>
      <p:sp>
        <p:nvSpPr>
          <p:cNvPr id="783" name="TextBox 9"/>
          <p:cNvSpPr/>
          <p:nvPr/>
        </p:nvSpPr>
        <p:spPr>
          <a:xfrm>
            <a:off x="3547440" y="200160"/>
            <a:ext cx="735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784" name="Rounded Rectangle 10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Rectangle 27"/>
          <p:cNvSpPr/>
          <p:nvPr/>
        </p:nvSpPr>
        <p:spPr>
          <a:xfrm>
            <a:off x="637560" y="453996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TextBox 184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87" name="Graphic 173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788" name="Graphic 174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89" name="TextBox 185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90" name="Graphic 175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91" name="TextBox 186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92" name="Graphic 176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93" name="TextBox 187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94" name="Graphic 177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95" name="TextBox 188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96" name="Graphic 178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97" name="TextBox 189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798" name="Graphic 179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799" name="TextBox 190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800" name=""/>
          <p:cNvSpPr/>
          <p:nvPr/>
        </p:nvSpPr>
        <p:spPr>
          <a:xfrm>
            <a:off x="3564000" y="18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 / OpenZeppelin)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801" name=""/>
          <p:cNvSpPr/>
          <p:nvPr/>
        </p:nvSpPr>
        <p:spPr>
          <a:xfrm>
            <a:off x="5508000" y="2448000"/>
            <a:ext cx="360000" cy="36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16825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"/>
          <p:cNvSpPr/>
          <p:nvPr/>
        </p:nvSpPr>
        <p:spPr>
          <a:xfrm>
            <a:off x="3600000" y="396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Se genera una transacción para crear el desplegar el contrato en la red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803" name=""/>
          <p:cNvSpPr/>
          <p:nvPr/>
        </p:nvSpPr>
        <p:spPr>
          <a:xfrm>
            <a:off x="3600000" y="288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El contrato se compila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(ABI / código EVM)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804" name=""/>
          <p:cNvSpPr/>
          <p:nvPr/>
        </p:nvSpPr>
        <p:spPr>
          <a:xfrm>
            <a:off x="3600000" y="504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Se obtiene una dirección asignada al contrato desplegado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805" name=""/>
          <p:cNvSpPr/>
          <p:nvPr/>
        </p:nvSpPr>
        <p:spPr>
          <a:xfrm>
            <a:off x="5508000" y="3492000"/>
            <a:ext cx="360000" cy="36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16825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"/>
          <p:cNvSpPr/>
          <p:nvPr/>
        </p:nvSpPr>
        <p:spPr>
          <a:xfrm>
            <a:off x="5544000" y="4608000"/>
            <a:ext cx="360000" cy="36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16825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"/>
          <p:cNvSpPr txBox="1"/>
          <p:nvPr/>
        </p:nvSpPr>
        <p:spPr>
          <a:xfrm>
            <a:off x="3112920" y="1885680"/>
            <a:ext cx="307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latin typeface="Arial"/>
              </a:rPr>
              <a:t>1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808" name=""/>
          <p:cNvSpPr txBox="1"/>
          <p:nvPr/>
        </p:nvSpPr>
        <p:spPr>
          <a:xfrm>
            <a:off x="3112920" y="2988000"/>
            <a:ext cx="307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latin typeface="Arial"/>
              </a:rPr>
              <a:t>2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809" name=""/>
          <p:cNvSpPr txBox="1"/>
          <p:nvPr/>
        </p:nvSpPr>
        <p:spPr>
          <a:xfrm>
            <a:off x="3148920" y="4068000"/>
            <a:ext cx="307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latin typeface="Arial"/>
              </a:rPr>
              <a:t>3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810" name=""/>
          <p:cNvSpPr txBox="1"/>
          <p:nvPr/>
        </p:nvSpPr>
        <p:spPr>
          <a:xfrm>
            <a:off x="3148920" y="5125680"/>
            <a:ext cx="307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latin typeface="Arial"/>
              </a:rPr>
              <a:t>4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811" name="TextBox 450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812" name="Picture 22" descr=""/>
          <p:cNvPicPr/>
          <p:nvPr/>
        </p:nvPicPr>
        <p:blipFill>
          <a:blip r:embed="rId8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Picture 5" descr=""/>
          <p:cNvPicPr/>
          <p:nvPr/>
        </p:nvPicPr>
        <p:blipFill>
          <a:blip r:embed="rId1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  <p:sp>
        <p:nvSpPr>
          <p:cNvPr id="814" name="TextBox 7"/>
          <p:cNvSpPr/>
          <p:nvPr/>
        </p:nvSpPr>
        <p:spPr>
          <a:xfrm>
            <a:off x="3661200" y="200160"/>
            <a:ext cx="5086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815" name="Rounded Rectangle 8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Rectangle 9"/>
          <p:cNvSpPr/>
          <p:nvPr/>
        </p:nvSpPr>
        <p:spPr>
          <a:xfrm>
            <a:off x="2843640" y="2991240"/>
            <a:ext cx="5088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174970"/>
                </a:solidFill>
                <a:latin typeface="Calibri"/>
                <a:ea typeface="DejaVu Sans"/>
              </a:rPr>
              <a:t>Taller - Ejemplo</a:t>
            </a:r>
            <a:endParaRPr b="0" lang="es-CO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817" name="Rectangle 30"/>
          <p:cNvSpPr/>
          <p:nvPr/>
        </p:nvSpPr>
        <p:spPr>
          <a:xfrm>
            <a:off x="516240" y="5517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TextBox 207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19" name="Graphic 196" descr="Professor"/>
          <p:cNvPicPr/>
          <p:nvPr/>
        </p:nvPicPr>
        <p:blipFill>
          <a:blip r:embed="rId2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820" name="Graphic 197" descr="Bullseye"/>
          <p:cNvPicPr/>
          <p:nvPr/>
        </p:nvPicPr>
        <p:blipFill>
          <a:blip r:embed="rId3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21" name="TextBox 208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22" name="Graphic 198" descr="Professor"/>
          <p:cNvPicPr/>
          <p:nvPr/>
        </p:nvPicPr>
        <p:blipFill>
          <a:blip r:embed="rId4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23" name="TextBox 209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24" name="Graphic 199" descr="Professor"/>
          <p:cNvPicPr/>
          <p:nvPr/>
        </p:nvPicPr>
        <p:blipFill>
          <a:blip r:embed="rId5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25" name="TextBox 210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26" name="Graphic 200" descr="Professor"/>
          <p:cNvPicPr/>
          <p:nvPr/>
        </p:nvPicPr>
        <p:blipFill>
          <a:blip r:embed="rId6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27" name="TextBox 211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28" name="Graphic 201" descr="Professor"/>
          <p:cNvPicPr/>
          <p:nvPr/>
        </p:nvPicPr>
        <p:blipFill>
          <a:blip r:embed="rId7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29" name="TextBox 212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30" name="Graphic 202" descr="Professor"/>
          <p:cNvPicPr/>
          <p:nvPr/>
        </p:nvPicPr>
        <p:blipFill>
          <a:blip r:embed="rId8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31" name="TextBox 213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832" name="TextBox 451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Picture 6" descr=""/>
          <p:cNvPicPr/>
          <p:nvPr/>
        </p:nvPicPr>
        <p:blipFill>
          <a:blip r:embed="rId1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  <p:sp>
        <p:nvSpPr>
          <p:cNvPr id="834" name="TextBox 250"/>
          <p:cNvSpPr/>
          <p:nvPr/>
        </p:nvSpPr>
        <p:spPr>
          <a:xfrm>
            <a:off x="3661200" y="200160"/>
            <a:ext cx="5086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835" name="Rounded Rectangle 13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Rectangle 35"/>
          <p:cNvSpPr/>
          <p:nvPr/>
        </p:nvSpPr>
        <p:spPr>
          <a:xfrm>
            <a:off x="2843640" y="2991240"/>
            <a:ext cx="5088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174970"/>
                </a:solidFill>
                <a:latin typeface="Calibri"/>
                <a:ea typeface="DejaVu Sans"/>
              </a:rPr>
              <a:t>Desarrollar un Smart Contract que acumula dinero y permite que le transfieran desde una cuenta y transferir a una cuenta.</a:t>
            </a:r>
            <a:endParaRPr b="0" lang="es-CO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837" name="Rectangle 36"/>
          <p:cNvSpPr/>
          <p:nvPr/>
        </p:nvSpPr>
        <p:spPr>
          <a:xfrm>
            <a:off x="516240" y="5517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TextBox 251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39" name="Graphic 232" descr="Professor"/>
          <p:cNvPicPr/>
          <p:nvPr/>
        </p:nvPicPr>
        <p:blipFill>
          <a:blip r:embed="rId2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840" name="Graphic 233" descr="Bullseye"/>
          <p:cNvPicPr/>
          <p:nvPr/>
        </p:nvPicPr>
        <p:blipFill>
          <a:blip r:embed="rId3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41" name="TextBox 252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42" name="Graphic 234" descr="Professor"/>
          <p:cNvPicPr/>
          <p:nvPr/>
        </p:nvPicPr>
        <p:blipFill>
          <a:blip r:embed="rId4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43" name="TextBox 253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44" name="Graphic 235" descr="Professor"/>
          <p:cNvPicPr/>
          <p:nvPr/>
        </p:nvPicPr>
        <p:blipFill>
          <a:blip r:embed="rId5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45" name="TextBox 254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46" name="Graphic 236" descr="Professor"/>
          <p:cNvPicPr/>
          <p:nvPr/>
        </p:nvPicPr>
        <p:blipFill>
          <a:blip r:embed="rId6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47" name="TextBox 255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48" name="Graphic 237" descr="Professor"/>
          <p:cNvPicPr/>
          <p:nvPr/>
        </p:nvPicPr>
        <p:blipFill>
          <a:blip r:embed="rId7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49" name="TextBox 256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50" name="Graphic 238" descr="Professor"/>
          <p:cNvPicPr/>
          <p:nvPr/>
        </p:nvPicPr>
        <p:blipFill>
          <a:blip r:embed="rId8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51" name="TextBox 257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852" name="TextBox 452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TextBox 3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854" name="Rounded Rectangle 4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Rectangle 18"/>
          <p:cNvSpPr/>
          <p:nvPr/>
        </p:nvSpPr>
        <p:spPr>
          <a:xfrm>
            <a:off x="619200" y="5535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TextBox 31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57" name="Graphic 24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858" name="Graphic 25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59" name="TextBox 34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60" name="Graphic 30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61" name="TextBox 198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62" name="Graphic 33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63" name="TextBox 199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64" name="Graphic 187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65" name="TextBox 200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66" name="Graphic 188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67" name="TextBox 201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68" name="Graphic 189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69" name="TextBox 202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870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871" name=""/>
          <p:cNvSpPr txBox="1"/>
          <p:nvPr/>
        </p:nvSpPr>
        <p:spPr>
          <a:xfrm>
            <a:off x="4320000" y="1620000"/>
            <a:ext cx="23400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s-CO" sz="1400" spc="-1" strike="noStrike">
                <a:solidFill>
                  <a:srgbClr val="5983b0"/>
                </a:solidFill>
                <a:latin typeface="Arial"/>
              </a:rPr>
              <a:t>http://r</a:t>
            </a:r>
            <a:r>
              <a:rPr b="0" lang="es-CO" sz="1400" spc="-1" strike="noStrike">
                <a:solidFill>
                  <a:srgbClr val="5983b0"/>
                </a:solidFill>
                <a:latin typeface="Arial"/>
                <a:hlinkClick r:id="rId8"/>
              </a:rPr>
              <a:t>emix.ethereum.org</a:t>
            </a:r>
            <a:endParaRPr b="0" lang="es-CO" sz="1400" spc="-1" strike="noStrike">
              <a:latin typeface="Arial"/>
            </a:endParaRPr>
          </a:p>
        </p:txBody>
      </p:sp>
      <p:pic>
        <p:nvPicPr>
          <p:cNvPr id="872" name="" descr=""/>
          <p:cNvPicPr/>
          <p:nvPr/>
        </p:nvPicPr>
        <p:blipFill>
          <a:blip r:embed="rId9"/>
          <a:stretch/>
        </p:blipFill>
        <p:spPr>
          <a:xfrm>
            <a:off x="2797920" y="2700000"/>
            <a:ext cx="6022080" cy="3078360"/>
          </a:xfrm>
          <a:prstGeom prst="rect">
            <a:avLst/>
          </a:prstGeom>
          <a:ln w="0">
            <a:noFill/>
          </a:ln>
        </p:spPr>
      </p:pic>
      <p:sp>
        <p:nvSpPr>
          <p:cNvPr id="873" name="TextBox 453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874" name="Picture 23" descr=""/>
          <p:cNvPicPr/>
          <p:nvPr/>
        </p:nvPicPr>
        <p:blipFill>
          <a:blip r:embed="rId10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icture 5" descr=""/>
          <p:cNvPicPr/>
          <p:nvPr/>
        </p:nvPicPr>
        <p:blipFill>
          <a:blip r:embed="rId1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  <p:sp>
        <p:nvSpPr>
          <p:cNvPr id="240" name="TextBox 7"/>
          <p:cNvSpPr/>
          <p:nvPr/>
        </p:nvSpPr>
        <p:spPr>
          <a:xfrm>
            <a:off x="3550680" y="20016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241" name="Rounded Rectangle 8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Rectangle 9"/>
          <p:cNvSpPr/>
          <p:nvPr/>
        </p:nvSpPr>
        <p:spPr>
          <a:xfrm>
            <a:off x="2483640" y="2979720"/>
            <a:ext cx="524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s-CO" sz="1800" spc="-1" strike="noStrike">
                <a:solidFill>
                  <a:srgbClr val="174970"/>
                </a:solidFill>
                <a:latin typeface="Calibri"/>
                <a:ea typeface="DejaVu Sans"/>
              </a:rPr>
              <a:t>Objetivos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243" name="Rectangle 2"/>
          <p:cNvSpPr/>
          <p:nvPr/>
        </p:nvSpPr>
        <p:spPr>
          <a:xfrm>
            <a:off x="587520" y="23785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TextBox 27"/>
          <p:cNvSpPr/>
          <p:nvPr/>
        </p:nvSpPr>
        <p:spPr>
          <a:xfrm>
            <a:off x="640080" y="23983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45" name="Graphic 21" descr="Professor"/>
          <p:cNvPicPr/>
          <p:nvPr/>
        </p:nvPicPr>
        <p:blipFill>
          <a:blip r:embed="rId2"/>
          <a:stretch/>
        </p:blipFill>
        <p:spPr>
          <a:xfrm>
            <a:off x="227880" y="28807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246" name="Graphic 23" descr="Bullseye"/>
          <p:cNvPicPr/>
          <p:nvPr/>
        </p:nvPicPr>
        <p:blipFill>
          <a:blip r:embed="rId3"/>
          <a:stretch/>
        </p:blipFill>
        <p:spPr>
          <a:xfrm>
            <a:off x="170280" y="23407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47" name="TextBox 35"/>
          <p:cNvSpPr/>
          <p:nvPr/>
        </p:nvSpPr>
        <p:spPr>
          <a:xfrm>
            <a:off x="74808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48" name="Graphic 34" descr="Professor"/>
          <p:cNvPicPr/>
          <p:nvPr/>
        </p:nvPicPr>
        <p:blipFill>
          <a:blip r:embed="rId4"/>
          <a:stretch/>
        </p:blipFill>
        <p:spPr>
          <a:xfrm>
            <a:off x="221040" y="33480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49" name="TextBox 36"/>
          <p:cNvSpPr/>
          <p:nvPr/>
        </p:nvSpPr>
        <p:spPr>
          <a:xfrm>
            <a:off x="725040" y="345132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50" name="Graphic 35" descr="Professor"/>
          <p:cNvPicPr/>
          <p:nvPr/>
        </p:nvPicPr>
        <p:blipFill>
          <a:blip r:embed="rId5"/>
          <a:stretch/>
        </p:blipFill>
        <p:spPr>
          <a:xfrm>
            <a:off x="249840" y="38552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51" name="TextBox 37"/>
          <p:cNvSpPr/>
          <p:nvPr/>
        </p:nvSpPr>
        <p:spPr>
          <a:xfrm>
            <a:off x="729000" y="39740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52" name="Graphic 36" descr="Professor"/>
          <p:cNvPicPr/>
          <p:nvPr/>
        </p:nvPicPr>
        <p:blipFill>
          <a:blip r:embed="rId6"/>
          <a:stretch/>
        </p:blipFill>
        <p:spPr>
          <a:xfrm>
            <a:off x="261720" y="4376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53" name="TextBox 38"/>
          <p:cNvSpPr/>
          <p:nvPr/>
        </p:nvSpPr>
        <p:spPr>
          <a:xfrm>
            <a:off x="745920" y="44953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54" name="Graphic 37" descr="Professor"/>
          <p:cNvPicPr/>
          <p:nvPr/>
        </p:nvPicPr>
        <p:blipFill>
          <a:blip r:embed="rId7"/>
          <a:stretch/>
        </p:blipFill>
        <p:spPr>
          <a:xfrm>
            <a:off x="288000" y="4880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55" name="TextBox 39"/>
          <p:cNvSpPr/>
          <p:nvPr/>
        </p:nvSpPr>
        <p:spPr>
          <a:xfrm>
            <a:off x="481680" y="49993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56" name="Graphic 38" descr="Professor"/>
          <p:cNvPicPr/>
          <p:nvPr/>
        </p:nvPicPr>
        <p:blipFill>
          <a:blip r:embed="rId8"/>
          <a:stretch/>
        </p:blipFill>
        <p:spPr>
          <a:xfrm>
            <a:off x="231480" y="54007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57" name="TextBox 40"/>
          <p:cNvSpPr/>
          <p:nvPr/>
        </p:nvSpPr>
        <p:spPr>
          <a:xfrm>
            <a:off x="711360" y="55195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258" name="TextBox 427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TextBox 330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876" name="Rounded Rectangle 24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Rectangle 46"/>
          <p:cNvSpPr/>
          <p:nvPr/>
        </p:nvSpPr>
        <p:spPr>
          <a:xfrm>
            <a:off x="606960" y="554400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TextBox 331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79" name="Graphic 302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880" name="Graphic 303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81" name="TextBox 332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82" name="Graphic 304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83" name="TextBox 333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84" name="Graphic 305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85" name="TextBox 334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86" name="Graphic 306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87" name="TextBox 335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88" name="Graphic 307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89" name="TextBox 336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890" name="Graphic 308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891" name="TextBox 337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892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893" name=""/>
          <p:cNvSpPr txBox="1"/>
          <p:nvPr/>
        </p:nvSpPr>
        <p:spPr>
          <a:xfrm>
            <a:off x="4320000" y="1620000"/>
            <a:ext cx="23400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s-CO" sz="1400" spc="-1" strike="noStrike">
                <a:solidFill>
                  <a:srgbClr val="5983b0"/>
                </a:solidFill>
                <a:latin typeface="Arial"/>
              </a:rPr>
              <a:t>http://r</a:t>
            </a:r>
            <a:r>
              <a:rPr b="0" lang="es-CO" sz="1400" spc="-1" strike="noStrike">
                <a:solidFill>
                  <a:srgbClr val="5983b0"/>
                </a:solidFill>
                <a:latin typeface="Arial"/>
                <a:hlinkClick r:id="rId8"/>
              </a:rPr>
              <a:t>emix.ethereum.org</a:t>
            </a:r>
            <a:endParaRPr b="0" lang="es-CO" sz="1400" spc="-1" strike="noStrike">
              <a:latin typeface="Arial"/>
            </a:endParaRPr>
          </a:p>
        </p:txBody>
      </p:sp>
      <p:pic>
        <p:nvPicPr>
          <p:cNvPr id="894" name="" descr=""/>
          <p:cNvPicPr/>
          <p:nvPr/>
        </p:nvPicPr>
        <p:blipFill>
          <a:blip r:embed="rId9"/>
          <a:stretch/>
        </p:blipFill>
        <p:spPr>
          <a:xfrm>
            <a:off x="3240000" y="2387160"/>
            <a:ext cx="4999320" cy="3012840"/>
          </a:xfrm>
          <a:prstGeom prst="rect">
            <a:avLst/>
          </a:prstGeom>
          <a:ln w="0">
            <a:noFill/>
          </a:ln>
        </p:spPr>
      </p:pic>
      <p:sp>
        <p:nvSpPr>
          <p:cNvPr id="895" name="TextBox 454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sp>
        <p:nvSpPr>
          <p:cNvPr id="896" name="TextBox 455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897" name="Picture 24" descr=""/>
          <p:cNvPicPr/>
          <p:nvPr/>
        </p:nvPicPr>
        <p:blipFill>
          <a:blip r:embed="rId10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TextBox 338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899" name="Rounded Rectangle 25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Rectangle 47"/>
          <p:cNvSpPr/>
          <p:nvPr/>
        </p:nvSpPr>
        <p:spPr>
          <a:xfrm>
            <a:off x="606960" y="5517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TextBox 339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02" name="Graphic 309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903" name="Graphic 310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04" name="TextBox 340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05" name="Graphic 311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06" name="TextBox 341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07" name="Graphic 312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08" name="TextBox 342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09" name="Graphic 313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10" name="TextBox 343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11" name="Graphic 314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12" name="TextBox 344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13" name="Graphic 315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14" name="TextBox 345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915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916" name=""/>
          <p:cNvSpPr txBox="1"/>
          <p:nvPr/>
        </p:nvSpPr>
        <p:spPr>
          <a:xfrm>
            <a:off x="4320000" y="1620000"/>
            <a:ext cx="23400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s-CO" sz="1400" spc="-1" strike="noStrike">
                <a:solidFill>
                  <a:srgbClr val="5983b0"/>
                </a:solidFill>
                <a:latin typeface="Arial"/>
              </a:rPr>
              <a:t>http://r</a:t>
            </a:r>
            <a:r>
              <a:rPr b="0" lang="es-CO" sz="1400" spc="-1" strike="noStrike">
                <a:solidFill>
                  <a:srgbClr val="5983b0"/>
                </a:solidFill>
                <a:latin typeface="Arial"/>
                <a:hlinkClick r:id="rId8"/>
              </a:rPr>
              <a:t>emix.ethereum.org</a:t>
            </a:r>
            <a:endParaRPr b="0" lang="es-CO" sz="1400" spc="-1" strike="noStrike">
              <a:latin typeface="Arial"/>
            </a:endParaRPr>
          </a:p>
        </p:txBody>
      </p:sp>
      <p:pic>
        <p:nvPicPr>
          <p:cNvPr id="917" name="" descr=""/>
          <p:cNvPicPr/>
          <p:nvPr/>
        </p:nvPicPr>
        <p:blipFill>
          <a:blip r:embed="rId9"/>
          <a:stretch/>
        </p:blipFill>
        <p:spPr>
          <a:xfrm>
            <a:off x="3962520" y="2520000"/>
            <a:ext cx="3057480" cy="3315240"/>
          </a:xfrm>
          <a:prstGeom prst="rect">
            <a:avLst/>
          </a:prstGeom>
          <a:ln w="0">
            <a:noFill/>
          </a:ln>
        </p:spPr>
      </p:pic>
      <p:sp>
        <p:nvSpPr>
          <p:cNvPr id="918" name="TextBox 456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919" name="Picture 25" descr=""/>
          <p:cNvPicPr/>
          <p:nvPr/>
        </p:nvPicPr>
        <p:blipFill>
          <a:blip r:embed="rId10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TextBox 346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921" name="Rounded Rectangle 26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Rectangle 48"/>
          <p:cNvSpPr/>
          <p:nvPr/>
        </p:nvSpPr>
        <p:spPr>
          <a:xfrm>
            <a:off x="606960" y="5517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TextBox 347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24" name="Graphic 316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925" name="Graphic 317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26" name="TextBox 348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27" name="Graphic 318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28" name="TextBox 349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29" name="Graphic 319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30" name="TextBox 350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31" name="Graphic 320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32" name="TextBox 351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33" name="Graphic 321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34" name="TextBox 352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35" name="Graphic 322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36" name="TextBox 353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937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938" name="" descr=""/>
          <p:cNvPicPr/>
          <p:nvPr/>
        </p:nvPicPr>
        <p:blipFill>
          <a:blip r:embed="rId8"/>
          <a:stretch/>
        </p:blipFill>
        <p:spPr>
          <a:xfrm>
            <a:off x="3240000" y="2340000"/>
            <a:ext cx="4583160" cy="3960000"/>
          </a:xfrm>
          <a:prstGeom prst="rect">
            <a:avLst/>
          </a:prstGeom>
          <a:ln w="0">
            <a:noFill/>
          </a:ln>
        </p:spPr>
      </p:pic>
      <p:sp>
        <p:nvSpPr>
          <p:cNvPr id="939" name="TextBox 457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sp>
        <p:nvSpPr>
          <p:cNvPr id="940" name="TextBox 458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941" name="Picture 26" descr=""/>
          <p:cNvPicPr/>
          <p:nvPr/>
        </p:nvPicPr>
        <p:blipFill>
          <a:blip r:embed="rId9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TextBox 354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943" name="Rounded Rectangle 27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Rectangle 49"/>
          <p:cNvSpPr/>
          <p:nvPr/>
        </p:nvSpPr>
        <p:spPr>
          <a:xfrm>
            <a:off x="606960" y="5517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TextBox 355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46" name="Graphic 323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947" name="Graphic 324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48" name="TextBox 356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49" name="Graphic 325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50" name="TextBox 357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51" name="Graphic 326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52" name="TextBox 358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53" name="Graphic 327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54" name="TextBox 359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55" name="Graphic 328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56" name="TextBox 360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57" name="Graphic 329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58" name="TextBox 361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959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960" name="" descr=""/>
          <p:cNvPicPr/>
          <p:nvPr/>
        </p:nvPicPr>
        <p:blipFill>
          <a:blip r:embed="rId8"/>
          <a:stretch/>
        </p:blipFill>
        <p:spPr>
          <a:xfrm>
            <a:off x="2513880" y="2520000"/>
            <a:ext cx="6071040" cy="3061800"/>
          </a:xfrm>
          <a:prstGeom prst="rect">
            <a:avLst/>
          </a:prstGeom>
          <a:ln w="0">
            <a:noFill/>
          </a:ln>
        </p:spPr>
      </p:pic>
      <p:sp>
        <p:nvSpPr>
          <p:cNvPr id="961" name="TextBox 459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962" name="Picture 27" descr=""/>
          <p:cNvPicPr/>
          <p:nvPr/>
        </p:nvPicPr>
        <p:blipFill>
          <a:blip r:embed="rId9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TextBox 362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964" name="Rounded Rectangle 28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Rectangle 50"/>
          <p:cNvSpPr/>
          <p:nvPr/>
        </p:nvSpPr>
        <p:spPr>
          <a:xfrm>
            <a:off x="606960" y="5517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TextBox 363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67" name="Graphic 330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968" name="Graphic 331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69" name="TextBox 364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70" name="Graphic 332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71" name="TextBox 365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72" name="Graphic 333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73" name="TextBox 366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74" name="Graphic 334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75" name="TextBox 367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76" name="Graphic 335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77" name="TextBox 368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78" name="Graphic 336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79" name="TextBox 369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80" name="" descr=""/>
          <p:cNvPicPr/>
          <p:nvPr/>
        </p:nvPicPr>
        <p:blipFill>
          <a:blip r:embed="rId8"/>
          <a:stretch/>
        </p:blipFill>
        <p:spPr>
          <a:xfrm>
            <a:off x="2880000" y="1980000"/>
            <a:ext cx="5852160" cy="2560320"/>
          </a:xfrm>
          <a:prstGeom prst="rect">
            <a:avLst/>
          </a:prstGeom>
          <a:ln w="0">
            <a:noFill/>
          </a:ln>
        </p:spPr>
      </p:pic>
      <p:pic>
        <p:nvPicPr>
          <p:cNvPr id="981" name="" descr=""/>
          <p:cNvPicPr/>
          <p:nvPr/>
        </p:nvPicPr>
        <p:blipFill>
          <a:blip r:embed="rId9"/>
          <a:stretch/>
        </p:blipFill>
        <p:spPr>
          <a:xfrm>
            <a:off x="2340000" y="5113440"/>
            <a:ext cx="6300000" cy="1186560"/>
          </a:xfrm>
          <a:prstGeom prst="rect">
            <a:avLst/>
          </a:prstGeom>
          <a:ln w="0">
            <a:noFill/>
          </a:ln>
        </p:spPr>
      </p:pic>
      <p:sp>
        <p:nvSpPr>
          <p:cNvPr id="982" name="TextBox 460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983" name="Picture 28" descr=""/>
          <p:cNvPicPr/>
          <p:nvPr/>
        </p:nvPicPr>
        <p:blipFill>
          <a:blip r:embed="rId10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TextBox 370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985" name="Rounded Rectangle 29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Rectangle 51"/>
          <p:cNvSpPr/>
          <p:nvPr/>
        </p:nvSpPr>
        <p:spPr>
          <a:xfrm>
            <a:off x="540000" y="5517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TextBox 371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88" name="Graphic 337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989" name="Graphic 338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90" name="TextBox 372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91" name="Graphic 339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92" name="TextBox 373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93" name="Graphic 340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94" name="TextBox 374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95" name="Graphic 341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96" name="TextBox 375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97" name="Graphic 342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998" name="TextBox 376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999" name="Graphic 343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00" name="TextBox 377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01" name="" descr=""/>
          <p:cNvPicPr/>
          <p:nvPr/>
        </p:nvPicPr>
        <p:blipFill>
          <a:blip r:embed="rId8"/>
          <a:stretch/>
        </p:blipFill>
        <p:spPr>
          <a:xfrm>
            <a:off x="2700000" y="1115280"/>
            <a:ext cx="5905440" cy="1764720"/>
          </a:xfrm>
          <a:prstGeom prst="rect">
            <a:avLst/>
          </a:prstGeom>
          <a:ln w="0">
            <a:noFill/>
          </a:ln>
        </p:spPr>
      </p:pic>
      <p:sp>
        <p:nvSpPr>
          <p:cNvPr id="1002" name=""/>
          <p:cNvSpPr txBox="1"/>
          <p:nvPr/>
        </p:nvSpPr>
        <p:spPr>
          <a:xfrm>
            <a:off x="3876120" y="3973320"/>
            <a:ext cx="27838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latin typeface="Arial"/>
              </a:rPr>
              <a:t>https://rinkebyfaucet.com/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003" name="TextBox 461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1004" name="Picture 29" descr=""/>
          <p:cNvPicPr/>
          <p:nvPr/>
        </p:nvPicPr>
        <p:blipFill>
          <a:blip r:embed="rId9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TextBox 218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006" name="Rounded Rectangle 6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Rectangle 31"/>
          <p:cNvSpPr/>
          <p:nvPr/>
        </p:nvSpPr>
        <p:spPr>
          <a:xfrm>
            <a:off x="606960" y="5535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TextBox 219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09" name="Graphic 204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1010" name="Graphic 205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11" name="TextBox 220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12" name="Graphic 206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13" name="TextBox 221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14" name="Graphic 207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15" name="TextBox 222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16" name="Graphic 208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17" name="TextBox 223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18" name="Graphic 209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19" name="TextBox 224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20" name="Graphic 210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21" name="TextBox 225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022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1023" name="" descr=""/>
          <p:cNvPicPr/>
          <p:nvPr/>
        </p:nvPicPr>
        <p:blipFill>
          <a:blip r:embed="rId8"/>
          <a:stretch/>
        </p:blipFill>
        <p:spPr>
          <a:xfrm>
            <a:off x="3087360" y="2706840"/>
            <a:ext cx="4832640" cy="713160"/>
          </a:xfrm>
          <a:prstGeom prst="rect">
            <a:avLst/>
          </a:prstGeom>
          <a:ln w="0">
            <a:noFill/>
          </a:ln>
        </p:spPr>
      </p:pic>
      <p:sp>
        <p:nvSpPr>
          <p:cNvPr id="1024" name=""/>
          <p:cNvSpPr txBox="1"/>
          <p:nvPr/>
        </p:nvSpPr>
        <p:spPr>
          <a:xfrm>
            <a:off x="4320000" y="1620360"/>
            <a:ext cx="23400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s-CO" sz="1200" spc="-1" strike="noStrike">
                <a:solidFill>
                  <a:srgbClr val="5983b0"/>
                </a:solidFill>
                <a:latin typeface="Arial"/>
              </a:rPr>
              <a:t>http://r</a:t>
            </a:r>
            <a:r>
              <a:rPr b="0" lang="es-CO" sz="1200" spc="-1" strike="noStrike">
                <a:solidFill>
                  <a:srgbClr val="5983b0"/>
                </a:solidFill>
                <a:latin typeface="Arial"/>
                <a:hlinkClick r:id="rId9"/>
              </a:rPr>
              <a:t>emix.ethereum.org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1025" name=""/>
          <p:cNvSpPr txBox="1"/>
          <p:nvPr/>
        </p:nvSpPr>
        <p:spPr>
          <a:xfrm>
            <a:off x="2715120" y="4333680"/>
            <a:ext cx="574488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600" spc="-1" strike="noStrike">
                <a:latin typeface="Arial"/>
              </a:rPr>
              <a:t>Pragma solidity define la versión de compilador a utilizar</a:t>
            </a:r>
            <a:endParaRPr b="0" lang="es-CO" sz="1600" spc="-1" strike="noStrike">
              <a:latin typeface="Arial"/>
            </a:endParaRPr>
          </a:p>
          <a:p>
            <a:endParaRPr b="0" lang="es-CO" sz="1600" spc="-1" strike="noStrike">
              <a:latin typeface="Arial"/>
            </a:endParaRPr>
          </a:p>
          <a:p>
            <a:r>
              <a:rPr b="0" lang="es-CO" sz="1600" spc="-1" strike="noStrike">
                <a:latin typeface="Arial"/>
              </a:rPr>
              <a:t>SPDX expresa el tipo de licencia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1026" name="TextBox 462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1027" name="Picture 30" descr=""/>
          <p:cNvPicPr/>
          <p:nvPr/>
        </p:nvPicPr>
        <p:blipFill>
          <a:blip r:embed="rId10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Box 226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029" name="Rounded Rectangle 7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Rectangle 32"/>
          <p:cNvSpPr/>
          <p:nvPr/>
        </p:nvSpPr>
        <p:spPr>
          <a:xfrm>
            <a:off x="606960" y="5535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TextBox 227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32" name="Graphic 211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1033" name="Graphic 212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34" name="TextBox 228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35" name="Graphic 213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36" name="TextBox 229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37" name="Graphic 214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38" name="TextBox 230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39" name="Graphic 215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40" name="TextBox 231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41" name="Graphic 216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42" name="TextBox 232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43" name="Graphic 217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44" name="TextBox 233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045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1046" name=""/>
          <p:cNvSpPr txBox="1"/>
          <p:nvPr/>
        </p:nvSpPr>
        <p:spPr>
          <a:xfrm>
            <a:off x="4320000" y="1620360"/>
            <a:ext cx="23400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s-CO" sz="1200" spc="-1" strike="noStrike">
                <a:solidFill>
                  <a:srgbClr val="5983b0"/>
                </a:solidFill>
                <a:latin typeface="Arial"/>
              </a:rPr>
              <a:t>http://r</a:t>
            </a:r>
            <a:r>
              <a:rPr b="0" lang="es-CO" sz="1200" spc="-1" strike="noStrike">
                <a:solidFill>
                  <a:srgbClr val="5983b0"/>
                </a:solidFill>
                <a:latin typeface="Arial"/>
                <a:hlinkClick r:id="rId8"/>
              </a:rPr>
              <a:t>emix.ethereum.org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1047" name="" descr=""/>
          <p:cNvPicPr/>
          <p:nvPr/>
        </p:nvPicPr>
        <p:blipFill>
          <a:blip r:embed="rId9"/>
          <a:stretch/>
        </p:blipFill>
        <p:spPr>
          <a:xfrm>
            <a:off x="3598560" y="2503440"/>
            <a:ext cx="3961440" cy="1456560"/>
          </a:xfrm>
          <a:prstGeom prst="rect">
            <a:avLst/>
          </a:prstGeom>
          <a:ln w="0">
            <a:noFill/>
          </a:ln>
        </p:spPr>
      </p:pic>
      <p:sp>
        <p:nvSpPr>
          <p:cNvPr id="1048" name=""/>
          <p:cNvSpPr txBox="1"/>
          <p:nvPr/>
        </p:nvSpPr>
        <p:spPr>
          <a:xfrm>
            <a:off x="2700000" y="4860000"/>
            <a:ext cx="56426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latin typeface="Arial"/>
              </a:rPr>
              <a:t>Contract es la unidad básica de desarrollo y ejecución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049" name="TextBox 463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sp>
        <p:nvSpPr>
          <p:cNvPr id="1050" name="TextBox 464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1051" name="Picture 31" descr=""/>
          <p:cNvPicPr/>
          <p:nvPr/>
        </p:nvPicPr>
        <p:blipFill>
          <a:blip r:embed="rId10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TextBox 11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053" name="Rounded Rectangle 3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Rectangle 6"/>
          <p:cNvSpPr/>
          <p:nvPr/>
        </p:nvSpPr>
        <p:spPr>
          <a:xfrm>
            <a:off x="606960" y="5517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TextBox 13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56" name="Graphic 8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1057" name="Graphic 9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58" name="TextBox 14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59" name="Graphic 10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60" name="TextBox 16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61" name="Graphic 12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62" name="TextBox 19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63" name="Graphic 15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64" name="TextBox 21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65" name="Graphic 19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66" name="TextBox 23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67" name="Graphic 22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68" name="TextBox 26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069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1070" name=""/>
          <p:cNvSpPr txBox="1"/>
          <p:nvPr/>
        </p:nvSpPr>
        <p:spPr>
          <a:xfrm>
            <a:off x="4320000" y="1620360"/>
            <a:ext cx="23400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s-CO" sz="1200" spc="-1" strike="noStrike">
                <a:solidFill>
                  <a:srgbClr val="5983b0"/>
                </a:solidFill>
                <a:latin typeface="Arial"/>
              </a:rPr>
              <a:t>http://r</a:t>
            </a:r>
            <a:r>
              <a:rPr b="0" lang="es-CO" sz="1200" spc="-1" strike="noStrike">
                <a:solidFill>
                  <a:srgbClr val="5983b0"/>
                </a:solidFill>
                <a:latin typeface="Arial"/>
                <a:hlinkClick r:id="rId8"/>
              </a:rPr>
              <a:t>emix.ethereum.org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1071" name=""/>
          <p:cNvSpPr txBox="1"/>
          <p:nvPr/>
        </p:nvSpPr>
        <p:spPr>
          <a:xfrm>
            <a:off x="2520000" y="4310640"/>
            <a:ext cx="5677920" cy="1488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400" spc="-1" strike="noStrike">
                <a:latin typeface="Arial"/>
              </a:rPr>
              <a:t>Un contrato puede tener datos que se registran en Blockchain</a:t>
            </a:r>
            <a:endParaRPr b="0" lang="es-CO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latin typeface="Arial"/>
              </a:rPr>
              <a:t>Propietario</a:t>
            </a:r>
            <a:endParaRPr b="0" lang="es-CO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latin typeface="Arial"/>
              </a:rPr>
              <a:t>Saldo</a:t>
            </a:r>
            <a:endParaRPr b="0" lang="es-CO" sz="1400" spc="-1" strike="noStrike">
              <a:latin typeface="Arial"/>
            </a:endParaRPr>
          </a:p>
          <a:p>
            <a:endParaRPr b="0" lang="es-CO" sz="1400" spc="-1" strike="noStrike">
              <a:latin typeface="Arial"/>
            </a:endParaRPr>
          </a:p>
          <a:p>
            <a:r>
              <a:rPr b="0" lang="es-CO" sz="1400" spc="-1" strike="noStrike">
                <a:latin typeface="Arial"/>
              </a:rPr>
              <a:t>El atributo público lo hace visible a quien desee consultar sus valores</a:t>
            </a:r>
            <a:endParaRPr b="0" lang="es-CO" sz="1400" spc="-1" strike="noStrike">
              <a:latin typeface="Arial"/>
            </a:endParaRPr>
          </a:p>
          <a:p>
            <a:endParaRPr b="0" lang="es-CO" sz="1400" spc="-1" strike="noStrike">
              <a:latin typeface="Arial"/>
            </a:endParaRPr>
          </a:p>
          <a:p>
            <a:r>
              <a:rPr b="0" lang="es-CO" sz="1400" spc="-1" strike="noStrike">
                <a:latin typeface="Arial"/>
              </a:rPr>
              <a:t>Address es un tipo de dato (20 bytes) </a:t>
            </a:r>
            <a:endParaRPr b="0" lang="es-CO" sz="1400" spc="-1" strike="noStrike">
              <a:latin typeface="Arial"/>
            </a:endParaRPr>
          </a:p>
        </p:txBody>
      </p:sp>
      <p:pic>
        <p:nvPicPr>
          <p:cNvPr id="1072" name="" descr=""/>
          <p:cNvPicPr/>
          <p:nvPr/>
        </p:nvPicPr>
        <p:blipFill>
          <a:blip r:embed="rId9"/>
          <a:stretch/>
        </p:blipFill>
        <p:spPr>
          <a:xfrm>
            <a:off x="2520000" y="2254320"/>
            <a:ext cx="6131160" cy="1345680"/>
          </a:xfrm>
          <a:prstGeom prst="rect">
            <a:avLst/>
          </a:prstGeom>
          <a:ln w="0">
            <a:noFill/>
          </a:ln>
        </p:spPr>
      </p:pic>
      <p:sp>
        <p:nvSpPr>
          <p:cNvPr id="1073" name="TextBox 465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1074" name="Picture 32" descr=""/>
          <p:cNvPicPr/>
          <p:nvPr/>
        </p:nvPicPr>
        <p:blipFill>
          <a:blip r:embed="rId10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TextBox 258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076" name="Rounded Rectangle 14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Rectangle 37"/>
          <p:cNvSpPr/>
          <p:nvPr/>
        </p:nvSpPr>
        <p:spPr>
          <a:xfrm>
            <a:off x="606960" y="5517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TextBox 259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79" name="Graphic 239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1080" name="Graphic 240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81" name="TextBox 260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82" name="Graphic 241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83" name="TextBox 261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84" name="Graphic 242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85" name="TextBox 262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86" name="Graphic 243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87" name="TextBox 263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88" name="Graphic 244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89" name="TextBox 264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090" name="Graphic 245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091" name="TextBox 265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092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1093" name=""/>
          <p:cNvSpPr txBox="1"/>
          <p:nvPr/>
        </p:nvSpPr>
        <p:spPr>
          <a:xfrm>
            <a:off x="4320000" y="1620360"/>
            <a:ext cx="23400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s-CO" sz="1200" spc="-1" strike="noStrike">
                <a:solidFill>
                  <a:srgbClr val="5983b0"/>
                </a:solidFill>
                <a:latin typeface="Arial"/>
              </a:rPr>
              <a:t>http://r</a:t>
            </a:r>
            <a:r>
              <a:rPr b="0" lang="es-CO" sz="1200" spc="-1" strike="noStrike">
                <a:solidFill>
                  <a:srgbClr val="5983b0"/>
                </a:solidFill>
                <a:latin typeface="Arial"/>
                <a:hlinkClick r:id="rId8"/>
              </a:rPr>
              <a:t>emix.ethereum.org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1094" name=""/>
          <p:cNvSpPr txBox="1"/>
          <p:nvPr/>
        </p:nvSpPr>
        <p:spPr>
          <a:xfrm>
            <a:off x="2520000" y="5040000"/>
            <a:ext cx="5915520" cy="68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200" spc="-1" strike="noStrike">
                <a:latin typeface="Arial"/>
              </a:rPr>
              <a:t>El constructor se ejecuta cuando se despliega el contrato en la red Blockchain</a:t>
            </a:r>
            <a:endParaRPr b="0" lang="es-CO" sz="1200" spc="-1" strike="noStrike">
              <a:latin typeface="Arial"/>
            </a:endParaRPr>
          </a:p>
          <a:p>
            <a:endParaRPr b="0" lang="es-CO" sz="1200" spc="-1" strike="noStrike">
              <a:latin typeface="Arial"/>
            </a:endParaRPr>
          </a:p>
          <a:p>
            <a:r>
              <a:rPr b="1" lang="es-CO" sz="1200" spc="-1" strike="noStrike">
                <a:latin typeface="Arial"/>
              </a:rPr>
              <a:t>msg</a:t>
            </a:r>
            <a:r>
              <a:rPr b="0" lang="es-CO" sz="1200" spc="-1" strike="noStrike">
                <a:latin typeface="Arial"/>
              </a:rPr>
              <a:t> es una palabra reservada que se refiere a quien envía y recibe una transacción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1095" name="" descr=""/>
          <p:cNvPicPr/>
          <p:nvPr/>
        </p:nvPicPr>
        <p:blipFill>
          <a:blip r:embed="rId9"/>
          <a:stretch/>
        </p:blipFill>
        <p:spPr>
          <a:xfrm>
            <a:off x="2705040" y="1970640"/>
            <a:ext cx="4854960" cy="2709360"/>
          </a:xfrm>
          <a:prstGeom prst="rect">
            <a:avLst/>
          </a:prstGeom>
          <a:ln w="0">
            <a:noFill/>
          </a:ln>
        </p:spPr>
      </p:pic>
      <p:sp>
        <p:nvSpPr>
          <p:cNvPr id="1096" name="TextBox 466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1097" name="Picture 33" descr=""/>
          <p:cNvPicPr/>
          <p:nvPr/>
        </p:nvPicPr>
        <p:blipFill>
          <a:blip r:embed="rId10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5" descr=""/>
          <p:cNvPicPr/>
          <p:nvPr/>
        </p:nvPicPr>
        <p:blipFill>
          <a:blip r:embed="rId1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  <p:sp>
        <p:nvSpPr>
          <p:cNvPr id="260" name="TextBox 7"/>
          <p:cNvSpPr/>
          <p:nvPr/>
        </p:nvSpPr>
        <p:spPr>
          <a:xfrm>
            <a:off x="3120480" y="19944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261" name="Rounded Rectangle 8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Rectangle 9"/>
          <p:cNvSpPr/>
          <p:nvPr/>
        </p:nvSpPr>
        <p:spPr>
          <a:xfrm>
            <a:off x="2514600" y="1828800"/>
            <a:ext cx="6104160" cy="31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s-CO" sz="1600" spc="-1" strike="noStrike">
                <a:solidFill>
                  <a:srgbClr val="174970"/>
                </a:solidFill>
                <a:latin typeface="Calibri"/>
                <a:ea typeface="DejaVu Sans"/>
              </a:rPr>
              <a:t>Al finalizar este módulo, los participantes estarán en capacidad de: </a:t>
            </a:r>
            <a:endParaRPr b="0" lang="es-CO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s-CO" sz="16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174970"/>
              </a:buClr>
              <a:buFont typeface="Arial"/>
              <a:buChar char="•"/>
            </a:pPr>
            <a:r>
              <a:rPr b="0" lang="es-CO" sz="1600" spc="-1" strike="noStrike">
                <a:solidFill>
                  <a:srgbClr val="174970"/>
                </a:solidFill>
                <a:latin typeface="Calibri"/>
                <a:ea typeface="DejaVu Sans"/>
              </a:rPr>
              <a:t>Identificar las principales diferencias entre las implementaciones de blockchain mas utilizadas actualmente</a:t>
            </a:r>
            <a:endParaRPr b="0" lang="es-CO" sz="16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174970"/>
              </a:buClr>
              <a:buFont typeface="Arial"/>
              <a:buChar char="•"/>
            </a:pPr>
            <a:r>
              <a:rPr b="0" lang="es-CO" sz="1600" spc="-1" strike="noStrike">
                <a:solidFill>
                  <a:srgbClr val="174970"/>
                </a:solidFill>
                <a:latin typeface="Calibri"/>
                <a:ea typeface="DejaVu Sans"/>
              </a:rPr>
              <a:t>Entender la arquitectura general de una solución blockchain</a:t>
            </a:r>
            <a:endParaRPr b="0" lang="es-CO" sz="16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174970"/>
              </a:buClr>
              <a:buFont typeface="Arial"/>
              <a:buChar char="•"/>
            </a:pPr>
            <a:r>
              <a:rPr b="0" lang="es-CO" sz="1600" spc="-1" strike="noStrike">
                <a:solidFill>
                  <a:srgbClr val="174970"/>
                </a:solidFill>
                <a:latin typeface="Calibri"/>
                <a:ea typeface="DejaVu Sans"/>
              </a:rPr>
              <a:t>Entender y aplicar los conceptos principales en el desarrollo de una aplicación web 3.0  (Dapp)</a:t>
            </a:r>
            <a:endParaRPr b="0" lang="es-CO" sz="1600" spc="-1" strike="noStrike">
              <a:latin typeface="Arial"/>
            </a:endParaRPr>
          </a:p>
          <a:p>
            <a:pPr marL="285840" indent="-28584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174970"/>
              </a:buClr>
              <a:buFont typeface="Arial"/>
              <a:buChar char="•"/>
            </a:pPr>
            <a:r>
              <a:rPr b="0" lang="es-CO" sz="1600" spc="-1" strike="noStrike">
                <a:solidFill>
                  <a:srgbClr val="174970"/>
                </a:solidFill>
                <a:latin typeface="Calibri"/>
                <a:ea typeface="DejaVu Sans"/>
              </a:rPr>
              <a:t>Construir un contrato inteligente para la creación de un Token </a:t>
            </a:r>
            <a:endParaRPr b="0" lang="es-CO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es-CO" sz="1600" spc="-1" strike="noStrike">
              <a:latin typeface="Arial"/>
            </a:endParaRPr>
          </a:p>
        </p:txBody>
      </p:sp>
      <p:sp>
        <p:nvSpPr>
          <p:cNvPr id="263" name="Rectangle 16"/>
          <p:cNvSpPr/>
          <p:nvPr/>
        </p:nvSpPr>
        <p:spPr>
          <a:xfrm>
            <a:off x="587520" y="237780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TextBox 17"/>
          <p:cNvSpPr/>
          <p:nvPr/>
        </p:nvSpPr>
        <p:spPr>
          <a:xfrm>
            <a:off x="640080" y="239760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65" name="Graphic 18" descr="Professor"/>
          <p:cNvPicPr/>
          <p:nvPr/>
        </p:nvPicPr>
        <p:blipFill>
          <a:blip r:embed="rId2"/>
          <a:stretch/>
        </p:blipFill>
        <p:spPr>
          <a:xfrm>
            <a:off x="227880" y="288000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266" name="Graphic 20" descr="Bullseye"/>
          <p:cNvPicPr/>
          <p:nvPr/>
        </p:nvPicPr>
        <p:blipFill>
          <a:blip r:embed="rId3"/>
          <a:stretch/>
        </p:blipFill>
        <p:spPr>
          <a:xfrm>
            <a:off x="170280" y="23400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67" name="TextBox 24"/>
          <p:cNvSpPr/>
          <p:nvPr/>
        </p:nvSpPr>
        <p:spPr>
          <a:xfrm>
            <a:off x="748080" y="298260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68" name="Graphic 28" descr="Professor"/>
          <p:cNvPicPr/>
          <p:nvPr/>
        </p:nvPicPr>
        <p:blipFill>
          <a:blip r:embed="rId4"/>
          <a:stretch/>
        </p:blipFill>
        <p:spPr>
          <a:xfrm>
            <a:off x="221040" y="334728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69" name="TextBox 29"/>
          <p:cNvSpPr/>
          <p:nvPr/>
        </p:nvSpPr>
        <p:spPr>
          <a:xfrm>
            <a:off x="725040" y="34506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70" name="Graphic 31" descr="Professor"/>
          <p:cNvPicPr/>
          <p:nvPr/>
        </p:nvPicPr>
        <p:blipFill>
          <a:blip r:embed="rId5"/>
          <a:stretch/>
        </p:blipFill>
        <p:spPr>
          <a:xfrm>
            <a:off x="249840" y="3854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71" name="TextBox 32"/>
          <p:cNvSpPr/>
          <p:nvPr/>
        </p:nvSpPr>
        <p:spPr>
          <a:xfrm>
            <a:off x="729000" y="397332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72" name="Graphic 1" descr="Professor"/>
          <p:cNvPicPr/>
          <p:nvPr/>
        </p:nvPicPr>
        <p:blipFill>
          <a:blip r:embed="rId6"/>
          <a:stretch/>
        </p:blipFill>
        <p:spPr>
          <a:xfrm>
            <a:off x="261720" y="4375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73" name="TextBox 1"/>
          <p:cNvSpPr/>
          <p:nvPr/>
        </p:nvSpPr>
        <p:spPr>
          <a:xfrm>
            <a:off x="745920" y="449460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74" name="Graphic 2" descr="Professor"/>
          <p:cNvPicPr/>
          <p:nvPr/>
        </p:nvPicPr>
        <p:blipFill>
          <a:blip r:embed="rId7"/>
          <a:stretch/>
        </p:blipFill>
        <p:spPr>
          <a:xfrm>
            <a:off x="288000" y="487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75" name="TextBox 2"/>
          <p:cNvSpPr/>
          <p:nvPr/>
        </p:nvSpPr>
        <p:spPr>
          <a:xfrm>
            <a:off x="481680" y="499860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76" name="Graphic 3" descr="Professor"/>
          <p:cNvPicPr/>
          <p:nvPr/>
        </p:nvPicPr>
        <p:blipFill>
          <a:blip r:embed="rId8"/>
          <a:stretch/>
        </p:blipFill>
        <p:spPr>
          <a:xfrm>
            <a:off x="231480" y="54000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77" name="TextBox 4"/>
          <p:cNvSpPr/>
          <p:nvPr/>
        </p:nvSpPr>
        <p:spPr>
          <a:xfrm>
            <a:off x="711360" y="551880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278" name="TextBox 428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TextBox 266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099" name="Rounded Rectangle 15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Rectangle 38"/>
          <p:cNvSpPr/>
          <p:nvPr/>
        </p:nvSpPr>
        <p:spPr>
          <a:xfrm>
            <a:off x="606960" y="5517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TextBox 267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02" name="Graphic 246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1103" name="Graphic 247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04" name="TextBox 268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05" name="Graphic 248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06" name="TextBox 269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07" name="Graphic 249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08" name="TextBox 270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09" name="Graphic 250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10" name="TextBox 271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11" name="Graphic 251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12" name="TextBox 272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13" name="Graphic 252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14" name="TextBox 273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115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1116" name=""/>
          <p:cNvSpPr txBox="1"/>
          <p:nvPr/>
        </p:nvSpPr>
        <p:spPr>
          <a:xfrm>
            <a:off x="2520000" y="5040000"/>
            <a:ext cx="5760000" cy="943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200" spc="-1" strike="noStrike">
                <a:latin typeface="Arial"/>
              </a:rPr>
              <a:t>Un contrato puede tener funciones para modificar los atributos del contrato</a:t>
            </a:r>
            <a:endParaRPr b="0" lang="es-CO" sz="1200" spc="-1" strike="noStrike">
              <a:latin typeface="Arial"/>
            </a:endParaRPr>
          </a:p>
          <a:p>
            <a:endParaRPr b="0" lang="es-CO" sz="1200" spc="-1" strike="noStrike">
              <a:latin typeface="Arial"/>
            </a:endParaRPr>
          </a:p>
          <a:p>
            <a:r>
              <a:rPr b="1" lang="es-CO" sz="1200" spc="-1" strike="noStrike">
                <a:latin typeface="Arial"/>
              </a:rPr>
              <a:t>uint</a:t>
            </a:r>
            <a:r>
              <a:rPr b="0" lang="es-CO" sz="1200" spc="-1" strike="noStrike">
                <a:latin typeface="Arial"/>
              </a:rPr>
              <a:t> :  256 bits o 32 bytes</a:t>
            </a:r>
            <a:endParaRPr b="0" lang="es-CO" sz="1200" spc="-1" strike="noStrike">
              <a:latin typeface="Arial"/>
            </a:endParaRPr>
          </a:p>
          <a:p>
            <a:endParaRPr b="0" lang="es-CO" sz="1200" spc="-1" strike="noStrike">
              <a:latin typeface="Arial"/>
            </a:endParaRPr>
          </a:p>
          <a:p>
            <a:r>
              <a:rPr b="1" lang="es-CO" sz="1200" spc="-1" strike="noStrike">
                <a:latin typeface="Arial"/>
              </a:rPr>
              <a:t>public</a:t>
            </a:r>
            <a:r>
              <a:rPr b="0" lang="es-CO" sz="1200" spc="-1" strike="noStrike">
                <a:latin typeface="Arial"/>
              </a:rPr>
              <a:t>: la función puede ser consultada por todo el que pueda verla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1117" name="" descr=""/>
          <p:cNvPicPr/>
          <p:nvPr/>
        </p:nvPicPr>
        <p:blipFill>
          <a:blip r:embed="rId8"/>
          <a:stretch/>
        </p:blipFill>
        <p:spPr>
          <a:xfrm>
            <a:off x="2520000" y="1620000"/>
            <a:ext cx="3827880" cy="2880000"/>
          </a:xfrm>
          <a:prstGeom prst="rect">
            <a:avLst/>
          </a:prstGeom>
          <a:ln w="0">
            <a:noFill/>
          </a:ln>
        </p:spPr>
      </p:pic>
      <p:sp>
        <p:nvSpPr>
          <p:cNvPr id="1118" name="TextBox 467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1119" name="Picture 34" descr=""/>
          <p:cNvPicPr/>
          <p:nvPr/>
        </p:nvPicPr>
        <p:blipFill>
          <a:blip r:embed="rId9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TextBox 234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121" name="Rounded Rectangle 9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Rectangle 33"/>
          <p:cNvSpPr/>
          <p:nvPr/>
        </p:nvSpPr>
        <p:spPr>
          <a:xfrm>
            <a:off x="576000" y="5517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TextBox 235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24" name="Graphic 218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1125" name="Graphic 219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26" name="TextBox 236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27" name="Graphic 220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28" name="TextBox 237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29" name="Graphic 221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30" name="TextBox 238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31" name="Graphic 222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32" name="TextBox 239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33" name="Graphic 223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34" name="TextBox 240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35" name="Graphic 224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36" name="TextBox 241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137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1138" name="" descr=""/>
          <p:cNvPicPr/>
          <p:nvPr/>
        </p:nvPicPr>
        <p:blipFill>
          <a:blip r:embed="rId8"/>
          <a:stretch/>
        </p:blipFill>
        <p:spPr>
          <a:xfrm>
            <a:off x="2880000" y="1620000"/>
            <a:ext cx="2153160" cy="4400640"/>
          </a:xfrm>
          <a:prstGeom prst="rect">
            <a:avLst/>
          </a:prstGeom>
          <a:ln w="0">
            <a:noFill/>
          </a:ln>
        </p:spPr>
      </p:pic>
      <p:sp>
        <p:nvSpPr>
          <p:cNvPr id="1139" name=""/>
          <p:cNvSpPr txBox="1"/>
          <p:nvPr/>
        </p:nvSpPr>
        <p:spPr>
          <a:xfrm>
            <a:off x="5220000" y="2700000"/>
            <a:ext cx="32302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400" spc="-1" strike="noStrike">
                <a:latin typeface="Arial"/>
              </a:rPr>
              <a:t>El primer paso es compilar el contrato 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1140" name="TextBox 468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1141" name="Picture 35" descr=""/>
          <p:cNvPicPr/>
          <p:nvPr/>
        </p:nvPicPr>
        <p:blipFill>
          <a:blip r:embed="rId9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TextBox 242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143" name="Rounded Rectangle 12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Rectangle 34"/>
          <p:cNvSpPr/>
          <p:nvPr/>
        </p:nvSpPr>
        <p:spPr>
          <a:xfrm>
            <a:off x="606960" y="5517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TextBox 243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46" name="Graphic 225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1147" name="Graphic 226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48" name="TextBox 244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49" name="Graphic 227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50" name="TextBox 245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51" name="Graphic 228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52" name="TextBox 246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53" name="Graphic 229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54" name="TextBox 247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55" name="Graphic 230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56" name="TextBox 248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57" name="Graphic 231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58" name="TextBox 249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59" name="" descr=""/>
          <p:cNvPicPr/>
          <p:nvPr/>
        </p:nvPicPr>
        <p:blipFill>
          <a:blip r:embed="rId8"/>
          <a:stretch/>
        </p:blipFill>
        <p:spPr>
          <a:xfrm>
            <a:off x="2449080" y="1854000"/>
            <a:ext cx="2770920" cy="4266000"/>
          </a:xfrm>
          <a:prstGeom prst="rect">
            <a:avLst/>
          </a:prstGeom>
          <a:ln w="0">
            <a:noFill/>
          </a:ln>
        </p:spPr>
      </p:pic>
      <p:sp>
        <p:nvSpPr>
          <p:cNvPr id="1160" name=""/>
          <p:cNvSpPr txBox="1"/>
          <p:nvPr/>
        </p:nvSpPr>
        <p:spPr>
          <a:xfrm>
            <a:off x="2340000" y="865800"/>
            <a:ext cx="630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200" spc="-1" strike="noStrike">
                <a:latin typeface="Arial"/>
              </a:rPr>
              <a:t>El segundo paso es desplegar el contrato</a:t>
            </a:r>
            <a:endParaRPr b="0" lang="es-CO" sz="1200" spc="-1" strike="noStrike">
              <a:latin typeface="Arial"/>
            </a:endParaRPr>
          </a:p>
          <a:p>
            <a:endParaRPr b="0" lang="es-CO" sz="1200" spc="-1" strike="noStrike">
              <a:latin typeface="Arial"/>
            </a:endParaRPr>
          </a:p>
          <a:p>
            <a:r>
              <a:rPr b="0" lang="es-CO" sz="1200" spc="-1" strike="noStrike">
                <a:latin typeface="Arial"/>
              </a:rPr>
              <a:t>Inicialmente se despliega localmente.  Remix ofrece un simulador local. </a:t>
            </a:r>
            <a:endParaRPr b="0" lang="es-CO" sz="1200" spc="-1" strike="noStrike">
              <a:latin typeface="Arial"/>
            </a:endParaRPr>
          </a:p>
          <a:p>
            <a:endParaRPr b="0" lang="es-CO" sz="1200" spc="-1" strike="noStrike">
              <a:latin typeface="Arial"/>
            </a:endParaRPr>
          </a:p>
          <a:p>
            <a:endParaRPr b="0" lang="es-CO" sz="1200" spc="-1" strike="noStrike">
              <a:latin typeface="Arial"/>
            </a:endParaRPr>
          </a:p>
        </p:txBody>
      </p:sp>
      <p:sp>
        <p:nvSpPr>
          <p:cNvPr id="1161" name=""/>
          <p:cNvSpPr txBox="1"/>
          <p:nvPr/>
        </p:nvSpPr>
        <p:spPr>
          <a:xfrm>
            <a:off x="5400000" y="2049840"/>
            <a:ext cx="1450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400" spc="-1" strike="noStrike">
                <a:solidFill>
                  <a:srgbClr val="355269"/>
                </a:solidFill>
                <a:latin typeface="Arial"/>
              </a:rPr>
              <a:t>Red de pruebas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1162" name=""/>
          <p:cNvSpPr txBox="1"/>
          <p:nvPr/>
        </p:nvSpPr>
        <p:spPr>
          <a:xfrm>
            <a:off x="5400000" y="2880000"/>
            <a:ext cx="1788480" cy="4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400" spc="-1" strike="noStrike">
                <a:solidFill>
                  <a:srgbClr val="355269"/>
                </a:solidFill>
                <a:latin typeface="Arial"/>
              </a:rPr>
              <a:t>Cuentas de pruebas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1163" name=""/>
          <p:cNvSpPr txBox="1"/>
          <p:nvPr/>
        </p:nvSpPr>
        <p:spPr>
          <a:xfrm>
            <a:off x="5400000" y="4749840"/>
            <a:ext cx="18982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400" spc="-1" strike="noStrike">
                <a:solidFill>
                  <a:srgbClr val="355269"/>
                </a:solidFill>
                <a:latin typeface="Arial"/>
              </a:rPr>
              <a:t>Contrato a desplegar 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1164" name=""/>
          <p:cNvSpPr txBox="1"/>
          <p:nvPr/>
        </p:nvSpPr>
        <p:spPr>
          <a:xfrm>
            <a:off x="5400000" y="3849840"/>
            <a:ext cx="265104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400" spc="-1" strike="noStrike">
                <a:solidFill>
                  <a:srgbClr val="355269"/>
                </a:solidFill>
                <a:latin typeface="Arial"/>
              </a:rPr>
              <a:t>Valor asociado a la transacción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1165" name="TextBox 469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1166" name="Picture 36" descr=""/>
          <p:cNvPicPr/>
          <p:nvPr/>
        </p:nvPicPr>
        <p:blipFill>
          <a:blip r:embed="rId9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TextBox 274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168" name="Rounded Rectangle 16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Rectangle 39"/>
          <p:cNvSpPr/>
          <p:nvPr/>
        </p:nvSpPr>
        <p:spPr>
          <a:xfrm>
            <a:off x="619200" y="5535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TextBox 275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71" name="Graphic 253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1172" name="Graphic 254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73" name="TextBox 276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74" name="Graphic 255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75" name="TextBox 277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76" name="Graphic 256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77" name="TextBox 278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78" name="Graphic 257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79" name="TextBox 279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80" name="Graphic 258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81" name="TextBox 280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82" name="Graphic 259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83" name="TextBox 281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184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1185" name=""/>
          <p:cNvSpPr txBox="1"/>
          <p:nvPr/>
        </p:nvSpPr>
        <p:spPr>
          <a:xfrm>
            <a:off x="2160000" y="5040000"/>
            <a:ext cx="6480000" cy="145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200" spc="-1" strike="noStrike">
                <a:latin typeface="Arial"/>
              </a:rPr>
              <a:t>Un contrato puede recibir </a:t>
            </a:r>
            <a:r>
              <a:rPr b="1" lang="es-CO" sz="1200" spc="-1" strike="noStrike">
                <a:solidFill>
                  <a:srgbClr val="224b12"/>
                </a:solidFill>
                <a:latin typeface="Arial"/>
              </a:rPr>
              <a:t>ether</a:t>
            </a:r>
            <a:r>
              <a:rPr b="0" lang="es-CO" sz="1200" spc="-1" strike="noStrike">
                <a:latin typeface="Arial"/>
              </a:rPr>
              <a:t> proveniente de otras cuentas. Para ello debe implementar </a:t>
            </a:r>
            <a:endParaRPr b="0" lang="es-CO" sz="1200" spc="-1" strike="noStrike">
              <a:latin typeface="Arial"/>
            </a:endParaRPr>
          </a:p>
          <a:p>
            <a:r>
              <a:rPr b="0" lang="es-CO" sz="1200" spc="-1" strike="noStrike">
                <a:latin typeface="Arial"/>
              </a:rPr>
              <a:t>la función </a:t>
            </a:r>
            <a:r>
              <a:rPr b="1" lang="es-CO" sz="1200" spc="-1" strike="noStrike">
                <a:latin typeface="Arial"/>
              </a:rPr>
              <a:t>receive</a:t>
            </a:r>
            <a:endParaRPr b="0" lang="es-CO" sz="1200" spc="-1" strike="noStrike">
              <a:latin typeface="Arial"/>
            </a:endParaRPr>
          </a:p>
          <a:p>
            <a:endParaRPr b="0" lang="es-CO" sz="1200" spc="-1" strike="noStrike">
              <a:latin typeface="Arial"/>
            </a:endParaRPr>
          </a:p>
          <a:p>
            <a:r>
              <a:rPr b="1" lang="es-CO" sz="1200" spc="-1" strike="noStrike">
                <a:latin typeface="Arial"/>
              </a:rPr>
              <a:t>payable</a:t>
            </a:r>
            <a:r>
              <a:rPr b="0" lang="es-CO" sz="1200" spc="-1" strike="noStrike">
                <a:latin typeface="Arial"/>
              </a:rPr>
              <a:t> :  Autoriza al destinatario de la transacción a recibir ethers</a:t>
            </a:r>
            <a:endParaRPr b="0" lang="es-CO" sz="1200" spc="-1" strike="noStrike">
              <a:latin typeface="Arial"/>
            </a:endParaRPr>
          </a:p>
          <a:p>
            <a:endParaRPr b="0" lang="es-CO" sz="1200" spc="-1" strike="noStrike">
              <a:latin typeface="Arial"/>
            </a:endParaRPr>
          </a:p>
          <a:p>
            <a:r>
              <a:rPr b="1" lang="es-CO" sz="1200" spc="-1" strike="noStrike">
                <a:latin typeface="Arial"/>
              </a:rPr>
              <a:t>external</a:t>
            </a:r>
            <a:r>
              <a:rPr b="0" lang="es-CO" sz="1200" spc="-1" strike="noStrike">
                <a:latin typeface="Arial"/>
              </a:rPr>
              <a:t>: La función puede ser llamada desde una cuenta externa</a:t>
            </a:r>
            <a:endParaRPr b="0" lang="es-CO" sz="1200" spc="-1" strike="noStrike">
              <a:latin typeface="Arial"/>
            </a:endParaRPr>
          </a:p>
          <a:p>
            <a:endParaRPr b="0" lang="es-CO" sz="1200" spc="-1" strike="noStrike">
              <a:latin typeface="Arial"/>
            </a:endParaRPr>
          </a:p>
          <a:p>
            <a:r>
              <a:rPr b="1" lang="es-CO" sz="1200" spc="-1" strike="noStrike">
                <a:latin typeface="Arial"/>
              </a:rPr>
              <a:t>msg.value</a:t>
            </a:r>
            <a:r>
              <a:rPr b="0" lang="es-CO" sz="1200" spc="-1" strike="noStrike">
                <a:latin typeface="Arial"/>
              </a:rPr>
              <a:t>: El valor asociado a la transacción 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1186" name="" descr=""/>
          <p:cNvPicPr/>
          <p:nvPr/>
        </p:nvPicPr>
        <p:blipFill>
          <a:blip r:embed="rId8"/>
          <a:stretch/>
        </p:blipFill>
        <p:spPr>
          <a:xfrm>
            <a:off x="3537000" y="1549800"/>
            <a:ext cx="3601440" cy="3138840"/>
          </a:xfrm>
          <a:prstGeom prst="rect">
            <a:avLst/>
          </a:prstGeom>
          <a:ln w="0">
            <a:noFill/>
          </a:ln>
        </p:spPr>
      </p:pic>
      <p:sp>
        <p:nvSpPr>
          <p:cNvPr id="1187" name="TextBox 470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1188" name="Picture 37" descr=""/>
          <p:cNvPicPr/>
          <p:nvPr/>
        </p:nvPicPr>
        <p:blipFill>
          <a:blip r:embed="rId9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TextBox 282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190" name="Rounded Rectangle 17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Rectangle 40"/>
          <p:cNvSpPr/>
          <p:nvPr/>
        </p:nvSpPr>
        <p:spPr>
          <a:xfrm>
            <a:off x="612000" y="5553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TextBox 283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93" name="Graphic 260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1194" name="Graphic 261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95" name="TextBox 284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96" name="Graphic 262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97" name="TextBox 285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198" name="Graphic 263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199" name="TextBox 286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00" name="Graphic 264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01" name="TextBox 287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02" name="Graphic 265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03" name="TextBox 288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04" name="Graphic 266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05" name="TextBox 289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206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1207" name=""/>
          <p:cNvSpPr txBox="1"/>
          <p:nvPr/>
        </p:nvSpPr>
        <p:spPr>
          <a:xfrm>
            <a:off x="2520000" y="3944520"/>
            <a:ext cx="5653440" cy="145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200" spc="-1" strike="noStrike">
                <a:latin typeface="Arial"/>
              </a:rPr>
              <a:t>No es recomendable dejar dinero en un contrato sin poder retirarlo. </a:t>
            </a:r>
            <a:endParaRPr b="0" lang="es-CO" sz="1200" spc="-1" strike="noStrike">
              <a:latin typeface="Arial"/>
            </a:endParaRPr>
          </a:p>
          <a:p>
            <a:r>
              <a:rPr b="0" lang="es-CO" sz="1200" spc="-1" strike="noStrike">
                <a:latin typeface="Arial"/>
              </a:rPr>
              <a:t>Lo mejor es transferirlo a una cuenta</a:t>
            </a:r>
            <a:endParaRPr b="0" lang="es-CO" sz="1200" spc="-1" strike="noStrike">
              <a:latin typeface="Arial"/>
            </a:endParaRPr>
          </a:p>
          <a:p>
            <a:endParaRPr b="0" lang="es-CO" sz="1200" spc="-1" strike="noStrike">
              <a:latin typeface="Arial"/>
            </a:endParaRPr>
          </a:p>
          <a:p>
            <a:r>
              <a:rPr b="1" lang="es-CO" sz="1200" spc="-1" strike="noStrike">
                <a:latin typeface="Arial"/>
              </a:rPr>
              <a:t>Address</a:t>
            </a:r>
            <a:r>
              <a:rPr b="0" lang="es-CO" sz="1200" spc="-1" strike="noStrike">
                <a:latin typeface="Arial"/>
              </a:rPr>
              <a:t> :  20 bytes para registrar una dirección</a:t>
            </a:r>
            <a:endParaRPr b="0" lang="es-CO" sz="1200" spc="-1" strike="noStrike">
              <a:latin typeface="Arial"/>
            </a:endParaRPr>
          </a:p>
          <a:p>
            <a:endParaRPr b="0" lang="es-CO" sz="1200" spc="-1" strike="noStrike">
              <a:latin typeface="Arial"/>
            </a:endParaRPr>
          </a:p>
          <a:p>
            <a:r>
              <a:rPr b="1" lang="es-CO" sz="1200" spc="-1" strike="noStrike">
                <a:latin typeface="Arial"/>
              </a:rPr>
              <a:t>require</a:t>
            </a:r>
            <a:r>
              <a:rPr b="0" lang="es-CO" sz="1200" spc="-1" strike="noStrike">
                <a:latin typeface="Arial"/>
              </a:rPr>
              <a:t>: Precondición que debe cumplirse para continuar con la ejecución</a:t>
            </a:r>
            <a:endParaRPr b="0" lang="es-CO" sz="1200" spc="-1" strike="noStrike">
              <a:latin typeface="Arial"/>
            </a:endParaRPr>
          </a:p>
          <a:p>
            <a:endParaRPr b="0" lang="es-CO" sz="1200" spc="-1" strike="noStrike">
              <a:latin typeface="Arial"/>
            </a:endParaRPr>
          </a:p>
          <a:p>
            <a:r>
              <a:rPr b="1" lang="es-CO" sz="1200" spc="-1" strike="noStrike">
                <a:latin typeface="Arial"/>
              </a:rPr>
              <a:t>transfer</a:t>
            </a:r>
            <a:r>
              <a:rPr b="0" lang="es-CO" sz="1200" spc="-1" strike="noStrike">
                <a:latin typeface="Arial"/>
              </a:rPr>
              <a:t>: Traspasa dinero a una cuenta, en este caso la cuenta destino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1208" name="" descr=""/>
          <p:cNvPicPr/>
          <p:nvPr/>
        </p:nvPicPr>
        <p:blipFill>
          <a:blip r:embed="rId8"/>
          <a:stretch/>
        </p:blipFill>
        <p:spPr>
          <a:xfrm>
            <a:off x="2559960" y="2160000"/>
            <a:ext cx="5900040" cy="1276920"/>
          </a:xfrm>
          <a:prstGeom prst="rect">
            <a:avLst/>
          </a:prstGeom>
          <a:ln w="0">
            <a:noFill/>
          </a:ln>
        </p:spPr>
      </p:pic>
      <p:sp>
        <p:nvSpPr>
          <p:cNvPr id="1209" name="TextBox 471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1210" name="Picture 38" descr=""/>
          <p:cNvPicPr/>
          <p:nvPr/>
        </p:nvPicPr>
        <p:blipFill>
          <a:blip r:embed="rId9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TextBox 290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212" name="Rounded Rectangle 18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3" name="Rectangle 41"/>
          <p:cNvSpPr/>
          <p:nvPr/>
        </p:nvSpPr>
        <p:spPr>
          <a:xfrm>
            <a:off x="619200" y="5535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4" name="TextBox 291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15" name="Graphic 267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1216" name="Graphic 268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17" name="TextBox 292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18" name="Graphic 269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19" name="TextBox 293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20" name="Graphic 270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21" name="TextBox 294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22" name="Graphic 271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23" name="TextBox 295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24" name="Graphic 272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25" name="TextBox 296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26" name="Graphic 273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27" name="TextBox 297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228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1229" name=""/>
          <p:cNvSpPr txBox="1"/>
          <p:nvPr/>
        </p:nvSpPr>
        <p:spPr>
          <a:xfrm>
            <a:off x="2452320" y="1816200"/>
            <a:ext cx="5827680" cy="414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300" spc="-1" strike="noStrike">
                <a:latin typeface="Arial"/>
              </a:rPr>
              <a:t>Ahora vamos a desplegar el contrato en una red de pruebas Blockchain</a:t>
            </a:r>
            <a:endParaRPr b="0" lang="es-CO" sz="1300" spc="-1" strike="noStrike">
              <a:latin typeface="Arial"/>
            </a:endParaRPr>
          </a:p>
          <a:p>
            <a:endParaRPr b="0" lang="es-CO" sz="1300" spc="-1" strike="noStrike">
              <a:latin typeface="Arial"/>
            </a:endParaRPr>
          </a:p>
          <a:p>
            <a:endParaRPr b="0" lang="es-CO" sz="1300" spc="-1" strike="noStrike">
              <a:latin typeface="Arial"/>
            </a:endParaRPr>
          </a:p>
          <a:p>
            <a:r>
              <a:rPr b="1" lang="es-CO" sz="1300" spc="-1" strike="noStrike">
                <a:latin typeface="Arial"/>
              </a:rPr>
              <a:t>Rinkeby Test Network</a:t>
            </a:r>
            <a:endParaRPr b="0" lang="es-CO" sz="1300" spc="-1" strike="noStrike">
              <a:latin typeface="Arial"/>
            </a:endParaRPr>
          </a:p>
          <a:p>
            <a:endParaRPr b="0" lang="es-CO" sz="1300" spc="-1" strike="noStrike">
              <a:latin typeface="Arial"/>
            </a:endParaRPr>
          </a:p>
          <a:p>
            <a:r>
              <a:rPr b="0" lang="es-CO" sz="1300" spc="-1" strike="noStrike">
                <a:latin typeface="Arial"/>
              </a:rPr>
              <a:t>Red de pruebas de Ethereum</a:t>
            </a:r>
            <a:endParaRPr b="0" lang="es-CO" sz="1300" spc="-1" strike="noStrike">
              <a:latin typeface="Arial"/>
            </a:endParaRPr>
          </a:p>
          <a:p>
            <a:endParaRPr b="0" lang="es-CO" sz="1300" spc="-1" strike="noStrike">
              <a:latin typeface="Arial"/>
            </a:endParaRPr>
          </a:p>
          <a:p>
            <a:endParaRPr b="0" lang="es-CO" sz="1300" spc="-1" strike="noStrike">
              <a:latin typeface="Arial"/>
            </a:endParaRPr>
          </a:p>
          <a:p>
            <a:endParaRPr b="0" lang="es-CO" sz="1300" spc="-1" strike="noStrike">
              <a:latin typeface="Arial"/>
            </a:endParaRPr>
          </a:p>
          <a:p>
            <a:endParaRPr b="0" lang="es-CO" sz="1300" spc="-1" strike="noStrike">
              <a:latin typeface="Arial"/>
            </a:endParaRPr>
          </a:p>
          <a:p>
            <a:r>
              <a:rPr b="1" lang="es-CO" sz="1300" spc="-1" strike="noStrike">
                <a:latin typeface="Arial"/>
              </a:rPr>
              <a:t>Rinkeby Faucet</a:t>
            </a:r>
            <a:endParaRPr b="0" lang="es-CO" sz="1300" spc="-1" strike="noStrike">
              <a:latin typeface="Arial"/>
            </a:endParaRPr>
          </a:p>
          <a:p>
            <a:endParaRPr b="0" lang="es-CO" sz="1300" spc="-1" strike="noStrike">
              <a:latin typeface="Arial"/>
            </a:endParaRPr>
          </a:p>
          <a:p>
            <a:r>
              <a:rPr b="0" lang="es-CO" sz="1300" spc="-1" strike="noStrike">
                <a:latin typeface="Arial"/>
              </a:rPr>
              <a:t>Provee dinero (Ethers – ficticios) para realizar pruebas</a:t>
            </a:r>
            <a:endParaRPr b="0" lang="es-CO" sz="1300" spc="-1" strike="noStrike">
              <a:latin typeface="Arial"/>
            </a:endParaRPr>
          </a:p>
          <a:p>
            <a:endParaRPr b="0" lang="es-CO" sz="1300" spc="-1" strike="noStrike">
              <a:latin typeface="Arial"/>
            </a:endParaRPr>
          </a:p>
          <a:p>
            <a:endParaRPr b="0" lang="es-CO" sz="1300" spc="-1" strike="noStrike">
              <a:latin typeface="Arial"/>
            </a:endParaRPr>
          </a:p>
          <a:p>
            <a:endParaRPr b="0" lang="es-CO" sz="1300" spc="-1" strike="noStrike">
              <a:latin typeface="Arial"/>
            </a:endParaRPr>
          </a:p>
          <a:p>
            <a:endParaRPr b="0" lang="es-CO" sz="1300" spc="-1" strike="noStrike">
              <a:latin typeface="Arial"/>
            </a:endParaRPr>
          </a:p>
          <a:p>
            <a:r>
              <a:rPr b="1" lang="es-CO" sz="1300" spc="-1" strike="noStrike">
                <a:latin typeface="Arial"/>
              </a:rPr>
              <a:t>Metamask</a:t>
            </a:r>
            <a:endParaRPr b="0" lang="es-CO" sz="1300" spc="-1" strike="noStrike">
              <a:latin typeface="Arial"/>
            </a:endParaRPr>
          </a:p>
          <a:p>
            <a:endParaRPr b="0" lang="es-CO" sz="1300" spc="-1" strike="noStrike">
              <a:latin typeface="Arial"/>
            </a:endParaRPr>
          </a:p>
          <a:p>
            <a:r>
              <a:rPr b="0" lang="es-CO" sz="1300" spc="-1" strike="noStrike">
                <a:latin typeface="Arial"/>
              </a:rPr>
              <a:t>Billetera con las cuentas y dinero </a:t>
            </a:r>
            <a:endParaRPr b="0" lang="es-CO" sz="1300" spc="-1" strike="noStrike">
              <a:latin typeface="Arial"/>
            </a:endParaRPr>
          </a:p>
          <a:p>
            <a:endParaRPr b="0" lang="es-CO" sz="1300" spc="-1" strike="noStrike">
              <a:latin typeface="Arial"/>
            </a:endParaRPr>
          </a:p>
          <a:p>
            <a:endParaRPr b="0" lang="es-CO" sz="1300" spc="-1" strike="noStrike">
              <a:latin typeface="Arial"/>
            </a:endParaRPr>
          </a:p>
        </p:txBody>
      </p:sp>
      <p:sp>
        <p:nvSpPr>
          <p:cNvPr id="1230" name="TextBox 472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1231" name="Picture 39" descr=""/>
          <p:cNvPicPr/>
          <p:nvPr/>
        </p:nvPicPr>
        <p:blipFill>
          <a:blip r:embed="rId8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TextBox 203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233" name="Rounded Rectangle 5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Rectangle 29"/>
          <p:cNvSpPr/>
          <p:nvPr/>
        </p:nvSpPr>
        <p:spPr>
          <a:xfrm>
            <a:off x="711360" y="55213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TextBox 204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36" name="Graphic 190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1237" name="Graphic 191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38" name="TextBox 205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39" name="Graphic 192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40" name="TextBox 206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41" name="Graphic 193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42" name="TextBox 214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43" name="Graphic 194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44" name="TextBox 215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45" name="Graphic 195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46" name="TextBox 216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47" name="Graphic 203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48" name="TextBox 217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249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1250" name="" descr=""/>
          <p:cNvPicPr/>
          <p:nvPr/>
        </p:nvPicPr>
        <p:blipFill>
          <a:blip r:embed="rId8"/>
          <a:stretch/>
        </p:blipFill>
        <p:spPr>
          <a:xfrm>
            <a:off x="2412000" y="1980000"/>
            <a:ext cx="6521400" cy="4320000"/>
          </a:xfrm>
          <a:prstGeom prst="rect">
            <a:avLst/>
          </a:prstGeom>
          <a:ln w="0">
            <a:noFill/>
          </a:ln>
        </p:spPr>
      </p:pic>
      <p:sp>
        <p:nvSpPr>
          <p:cNvPr id="1251" name="TextBox 473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1252" name="Picture 40" descr=""/>
          <p:cNvPicPr/>
          <p:nvPr/>
        </p:nvPicPr>
        <p:blipFill>
          <a:blip r:embed="rId9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TextBox 298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254" name="Rounded Rectangle 19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Rectangle 42"/>
          <p:cNvSpPr/>
          <p:nvPr/>
        </p:nvSpPr>
        <p:spPr>
          <a:xfrm>
            <a:off x="579240" y="55375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6" name="TextBox 299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57" name="Graphic 274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1258" name="Graphic 275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59" name="TextBox 300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60" name="Graphic 276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61" name="TextBox 301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62" name="Graphic 277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63" name="TextBox 302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64" name="Graphic 278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65" name="TextBox 303"/>
          <p:cNvSpPr/>
          <p:nvPr/>
        </p:nvSpPr>
        <p:spPr>
          <a:xfrm>
            <a:off x="734760" y="4497120"/>
            <a:ext cx="1091160" cy="25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66" name="Graphic 279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67" name="TextBox 304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68" name="Graphic 280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69" name="TextBox 305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270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1271" name="" descr=""/>
          <p:cNvPicPr/>
          <p:nvPr/>
        </p:nvPicPr>
        <p:blipFill>
          <a:blip r:embed="rId8"/>
          <a:stretch/>
        </p:blipFill>
        <p:spPr>
          <a:xfrm>
            <a:off x="3600000" y="1884240"/>
            <a:ext cx="2880000" cy="3695760"/>
          </a:xfrm>
          <a:prstGeom prst="rect">
            <a:avLst/>
          </a:prstGeom>
          <a:ln w="0">
            <a:noFill/>
          </a:ln>
        </p:spPr>
      </p:pic>
      <p:sp>
        <p:nvSpPr>
          <p:cNvPr id="1272" name="TextBox 474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1273" name="Picture 41" descr=""/>
          <p:cNvPicPr/>
          <p:nvPr/>
        </p:nvPicPr>
        <p:blipFill>
          <a:blip r:embed="rId9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TextBox 314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275" name="Rounded Rectangle 21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Rectangle 44"/>
          <p:cNvSpPr/>
          <p:nvPr/>
        </p:nvSpPr>
        <p:spPr>
          <a:xfrm>
            <a:off x="588960" y="555264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TextBox 315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78" name="Graphic 288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1279" name="Graphic 289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80" name="TextBox 316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81" name="Graphic 290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82" name="TextBox 317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83" name="Graphic 291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84" name="TextBox 318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85" name="Graphic 292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86" name="TextBox 319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87" name="Graphic 293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88" name="TextBox 320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289" name="Graphic 294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290" name="TextBox 321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291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1292" name="" descr=""/>
          <p:cNvPicPr/>
          <p:nvPr/>
        </p:nvPicPr>
        <p:blipFill>
          <a:blip r:embed="rId8"/>
          <a:stretch/>
        </p:blipFill>
        <p:spPr>
          <a:xfrm>
            <a:off x="2520000" y="2340000"/>
            <a:ext cx="6480000" cy="1440000"/>
          </a:xfrm>
          <a:prstGeom prst="rect">
            <a:avLst/>
          </a:prstGeom>
          <a:ln w="0">
            <a:noFill/>
          </a:ln>
        </p:spPr>
      </p:pic>
      <p:sp>
        <p:nvSpPr>
          <p:cNvPr id="1293" name=""/>
          <p:cNvSpPr txBox="1"/>
          <p:nvPr/>
        </p:nvSpPr>
        <p:spPr>
          <a:xfrm>
            <a:off x="2700000" y="4816080"/>
            <a:ext cx="38689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latin typeface="Arial"/>
              </a:rPr>
              <a:t>Dirección del contrato en Blockchain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294" name=""/>
          <p:cNvSpPr/>
          <p:nvPr/>
        </p:nvSpPr>
        <p:spPr>
          <a:xfrm flipV="1">
            <a:off x="3060000" y="3060000"/>
            <a:ext cx="0" cy="1800000"/>
          </a:xfrm>
          <a:prstGeom prst="line">
            <a:avLst/>
          </a:prstGeom>
          <a:ln w="29160">
            <a:solidFill>
              <a:srgbClr val="a7074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TextBox 475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1296" name="Picture 42" descr=""/>
          <p:cNvPicPr/>
          <p:nvPr/>
        </p:nvPicPr>
        <p:blipFill>
          <a:blip r:embed="rId9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TextBox 306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298" name="Rounded Rectangle 20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Rectangle 43"/>
          <p:cNvSpPr/>
          <p:nvPr/>
        </p:nvSpPr>
        <p:spPr>
          <a:xfrm>
            <a:off x="619200" y="5535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0" name="TextBox 307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01" name="Graphic 281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1302" name="Graphic 282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03" name="TextBox 308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04" name="Graphic 283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05" name="TextBox 309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06" name="Graphic 284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07" name="TextBox 310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08" name="Graphic 285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09" name="TextBox 311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10" name="Graphic 286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11" name="TextBox 312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12" name="Graphic 287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13" name="TextBox 313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314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1315" name="" descr=""/>
          <p:cNvPicPr/>
          <p:nvPr/>
        </p:nvPicPr>
        <p:blipFill>
          <a:blip r:embed="rId8"/>
          <a:stretch/>
        </p:blipFill>
        <p:spPr>
          <a:xfrm>
            <a:off x="2880000" y="1800000"/>
            <a:ext cx="4698720" cy="3733560"/>
          </a:xfrm>
          <a:prstGeom prst="rect">
            <a:avLst/>
          </a:prstGeom>
          <a:ln w="0">
            <a:noFill/>
          </a:ln>
        </p:spPr>
      </p:pic>
      <p:sp>
        <p:nvSpPr>
          <p:cNvPr id="1316" name="TextBox 476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1317" name="Picture 43" descr=""/>
          <p:cNvPicPr/>
          <p:nvPr/>
        </p:nvPicPr>
        <p:blipFill>
          <a:blip r:embed="rId9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icture 5" descr=""/>
          <p:cNvPicPr/>
          <p:nvPr/>
        </p:nvPicPr>
        <p:blipFill>
          <a:blip r:embed="rId1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  <p:sp>
        <p:nvSpPr>
          <p:cNvPr id="280" name="TextBox 7"/>
          <p:cNvSpPr/>
          <p:nvPr/>
        </p:nvSpPr>
        <p:spPr>
          <a:xfrm>
            <a:off x="3247200" y="20016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281" name="Rounded Rectangle 8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Rectangle 9"/>
          <p:cNvSpPr/>
          <p:nvPr/>
        </p:nvSpPr>
        <p:spPr>
          <a:xfrm>
            <a:off x="2843640" y="2991240"/>
            <a:ext cx="50882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s-CO" sz="1600" spc="-1" strike="noStrike">
                <a:solidFill>
                  <a:srgbClr val="174970"/>
                </a:solidFill>
                <a:latin typeface="Calibri"/>
                <a:ea typeface="DejaVu Sans"/>
              </a:rPr>
              <a:t>Tipos de sistemas Blockchain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283" name="Rectangle 3"/>
          <p:cNvSpPr/>
          <p:nvPr/>
        </p:nvSpPr>
        <p:spPr>
          <a:xfrm>
            <a:off x="655560" y="2979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TextBox 41"/>
          <p:cNvSpPr/>
          <p:nvPr/>
        </p:nvSpPr>
        <p:spPr>
          <a:xfrm>
            <a:off x="640080" y="23983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85" name="Graphic 39" descr="Professor"/>
          <p:cNvPicPr/>
          <p:nvPr/>
        </p:nvPicPr>
        <p:blipFill>
          <a:blip r:embed="rId2"/>
          <a:stretch/>
        </p:blipFill>
        <p:spPr>
          <a:xfrm>
            <a:off x="227880" y="28807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286" name="Graphic 40" descr="Bullseye"/>
          <p:cNvPicPr/>
          <p:nvPr/>
        </p:nvPicPr>
        <p:blipFill>
          <a:blip r:embed="rId3"/>
          <a:stretch/>
        </p:blipFill>
        <p:spPr>
          <a:xfrm>
            <a:off x="170280" y="23407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87" name="TextBox 42"/>
          <p:cNvSpPr/>
          <p:nvPr/>
        </p:nvSpPr>
        <p:spPr>
          <a:xfrm>
            <a:off x="74808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88" name="Graphic 41" descr="Professor"/>
          <p:cNvPicPr/>
          <p:nvPr/>
        </p:nvPicPr>
        <p:blipFill>
          <a:blip r:embed="rId4"/>
          <a:stretch/>
        </p:blipFill>
        <p:spPr>
          <a:xfrm>
            <a:off x="221040" y="33480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89" name="TextBox 43"/>
          <p:cNvSpPr/>
          <p:nvPr/>
        </p:nvSpPr>
        <p:spPr>
          <a:xfrm>
            <a:off x="725040" y="345132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90" name="Graphic 42" descr="Professor"/>
          <p:cNvPicPr/>
          <p:nvPr/>
        </p:nvPicPr>
        <p:blipFill>
          <a:blip r:embed="rId5"/>
          <a:stretch/>
        </p:blipFill>
        <p:spPr>
          <a:xfrm>
            <a:off x="249840" y="38552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91" name="TextBox 44"/>
          <p:cNvSpPr/>
          <p:nvPr/>
        </p:nvSpPr>
        <p:spPr>
          <a:xfrm>
            <a:off x="729000" y="39740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92" name="Graphic 43" descr="Professor"/>
          <p:cNvPicPr/>
          <p:nvPr/>
        </p:nvPicPr>
        <p:blipFill>
          <a:blip r:embed="rId6"/>
          <a:stretch/>
        </p:blipFill>
        <p:spPr>
          <a:xfrm>
            <a:off x="261720" y="4376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93" name="TextBox 45"/>
          <p:cNvSpPr/>
          <p:nvPr/>
        </p:nvSpPr>
        <p:spPr>
          <a:xfrm>
            <a:off x="745920" y="44953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94" name="Graphic 44" descr="Professor"/>
          <p:cNvPicPr/>
          <p:nvPr/>
        </p:nvPicPr>
        <p:blipFill>
          <a:blip r:embed="rId7"/>
          <a:stretch/>
        </p:blipFill>
        <p:spPr>
          <a:xfrm>
            <a:off x="288000" y="4880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95" name="TextBox 46"/>
          <p:cNvSpPr/>
          <p:nvPr/>
        </p:nvSpPr>
        <p:spPr>
          <a:xfrm>
            <a:off x="481680" y="49993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296" name="Graphic 45" descr="Professor"/>
          <p:cNvPicPr/>
          <p:nvPr/>
        </p:nvPicPr>
        <p:blipFill>
          <a:blip r:embed="rId8"/>
          <a:stretch/>
        </p:blipFill>
        <p:spPr>
          <a:xfrm>
            <a:off x="231480" y="54007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297" name="TextBox 47"/>
          <p:cNvSpPr/>
          <p:nvPr/>
        </p:nvSpPr>
        <p:spPr>
          <a:xfrm>
            <a:off x="711360" y="55195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298" name="TextBox 429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TextBox 322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319" name="Rounded Rectangle 23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Rectangle 45"/>
          <p:cNvSpPr/>
          <p:nvPr/>
        </p:nvSpPr>
        <p:spPr>
          <a:xfrm>
            <a:off x="711360" y="55213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TextBox 323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22" name="Graphic 295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1323" name="Graphic 296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24" name="TextBox 324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25" name="Graphic 297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26" name="TextBox 325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27" name="Graphic 298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28" name="TextBox 326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29" name="Graphic 299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30" name="TextBox 327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31" name="Graphic 300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32" name="TextBox 328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33" name="Graphic 301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34" name="TextBox 329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335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1336" name=""/>
          <p:cNvSpPr txBox="1"/>
          <p:nvPr/>
        </p:nvSpPr>
        <p:spPr>
          <a:xfrm>
            <a:off x="2700000" y="2173680"/>
            <a:ext cx="4979880" cy="1488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400" spc="-1" strike="noStrike">
                <a:latin typeface="Arial"/>
              </a:rPr>
              <a:t>1-  Cargar dinero en una cuenta Metamask</a:t>
            </a:r>
            <a:endParaRPr b="0" lang="es-CO" sz="1400" spc="-1" strike="noStrike">
              <a:latin typeface="Arial"/>
            </a:endParaRPr>
          </a:p>
          <a:p>
            <a:endParaRPr b="0" lang="es-CO" sz="1400" spc="-1" strike="noStrike">
              <a:latin typeface="Arial"/>
            </a:endParaRPr>
          </a:p>
          <a:p>
            <a:endParaRPr b="0" lang="es-CO" sz="1400" spc="-1" strike="noStrike">
              <a:latin typeface="Arial"/>
            </a:endParaRPr>
          </a:p>
          <a:p>
            <a:r>
              <a:rPr b="0" lang="es-CO" sz="1400" spc="-1" strike="noStrike">
                <a:latin typeface="Arial"/>
              </a:rPr>
              <a:t>2- Enviar ether al contrato desde una cuenta en MetaMask</a:t>
            </a:r>
            <a:endParaRPr b="0" lang="es-CO" sz="1400" spc="-1" strike="noStrike">
              <a:latin typeface="Arial"/>
            </a:endParaRPr>
          </a:p>
          <a:p>
            <a:endParaRPr b="0" lang="es-CO" sz="1400" spc="-1" strike="noStrike">
              <a:latin typeface="Arial"/>
            </a:endParaRPr>
          </a:p>
          <a:p>
            <a:endParaRPr b="0" lang="es-CO" sz="1400" spc="-1" strike="noStrike">
              <a:latin typeface="Arial"/>
            </a:endParaRPr>
          </a:p>
          <a:p>
            <a:r>
              <a:rPr b="0" lang="es-CO" sz="1400" spc="-1" strike="noStrike">
                <a:latin typeface="Arial"/>
              </a:rPr>
              <a:t>3- Enviar ether desde el contrato a una cuenta en Metamask</a:t>
            </a:r>
            <a:endParaRPr b="0" lang="es-CO" sz="1400" spc="-1" strike="noStrike">
              <a:latin typeface="Arial"/>
            </a:endParaRPr>
          </a:p>
        </p:txBody>
      </p:sp>
      <p:sp>
        <p:nvSpPr>
          <p:cNvPr id="1337" name="TextBox 477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1338" name="Picture 44" descr=""/>
          <p:cNvPicPr/>
          <p:nvPr/>
        </p:nvPicPr>
        <p:blipFill>
          <a:blip r:embed="rId8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TextBox 378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340" name="Rounded Rectangle 30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1" name="Rectangle 52"/>
          <p:cNvSpPr/>
          <p:nvPr/>
        </p:nvSpPr>
        <p:spPr>
          <a:xfrm>
            <a:off x="711360" y="558000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2" name="TextBox 379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43" name="Graphic 344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1344" name="Graphic 345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45" name="TextBox 380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46" name="Graphic 346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47" name="TextBox 381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48" name="Graphic 347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49" name="TextBox 382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50" name="Graphic 348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51" name="TextBox 383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52" name="Graphic 349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53" name="TextBox 384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54" name="Graphic 350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55" name="TextBox 385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356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1357" name=""/>
          <p:cNvSpPr txBox="1"/>
          <p:nvPr/>
        </p:nvSpPr>
        <p:spPr>
          <a:xfrm>
            <a:off x="2880000" y="1800000"/>
            <a:ext cx="497988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400" spc="-1" strike="noStrike">
                <a:latin typeface="Arial"/>
              </a:rPr>
              <a:t>1-  Cargar dinero en una cuenta Metamask</a:t>
            </a:r>
            <a:endParaRPr b="0" lang="es-CO" sz="1400" spc="-1" strike="noStrike">
              <a:latin typeface="Arial"/>
            </a:endParaRPr>
          </a:p>
          <a:p>
            <a:endParaRPr b="0" lang="es-CO" sz="1400" spc="-1" strike="noStrike">
              <a:latin typeface="Arial"/>
            </a:endParaRPr>
          </a:p>
        </p:txBody>
      </p:sp>
      <p:pic>
        <p:nvPicPr>
          <p:cNvPr id="1358" name="" descr=""/>
          <p:cNvPicPr/>
          <p:nvPr/>
        </p:nvPicPr>
        <p:blipFill>
          <a:blip r:embed="rId8"/>
          <a:stretch/>
        </p:blipFill>
        <p:spPr>
          <a:xfrm>
            <a:off x="3420000" y="2522160"/>
            <a:ext cx="3317400" cy="3417840"/>
          </a:xfrm>
          <a:prstGeom prst="rect">
            <a:avLst/>
          </a:prstGeom>
          <a:ln w="0">
            <a:noFill/>
          </a:ln>
        </p:spPr>
      </p:pic>
      <p:sp>
        <p:nvSpPr>
          <p:cNvPr id="1359" name="TextBox 478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1360" name="Picture 45" descr=""/>
          <p:cNvPicPr/>
          <p:nvPr/>
        </p:nvPicPr>
        <p:blipFill>
          <a:blip r:embed="rId9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TextBox 386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362" name="Rounded Rectangle 31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3" name="Rectangle 53"/>
          <p:cNvSpPr/>
          <p:nvPr/>
        </p:nvSpPr>
        <p:spPr>
          <a:xfrm>
            <a:off x="619200" y="5517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4" name="TextBox 387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65" name="Graphic 351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1366" name="Graphic 352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67" name="TextBox 388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68" name="Graphic 353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69" name="TextBox 389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70" name="Graphic 354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71" name="TextBox 390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72" name="Graphic 355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73" name="TextBox 391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74" name="Graphic 356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75" name="TextBox 392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76" name="Graphic 357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77" name="TextBox 393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378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1379" name=""/>
          <p:cNvSpPr txBox="1"/>
          <p:nvPr/>
        </p:nvSpPr>
        <p:spPr>
          <a:xfrm>
            <a:off x="2880000" y="890640"/>
            <a:ext cx="4979880" cy="108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s-CO" sz="1400" spc="-1" strike="noStrike">
              <a:latin typeface="Arial"/>
            </a:endParaRPr>
          </a:p>
          <a:p>
            <a:endParaRPr b="0" lang="es-CO" sz="1400" spc="-1" strike="noStrike">
              <a:latin typeface="Arial"/>
            </a:endParaRPr>
          </a:p>
          <a:p>
            <a:endParaRPr b="0" lang="es-CO" sz="1400" spc="-1" strike="noStrike">
              <a:latin typeface="Arial"/>
            </a:endParaRPr>
          </a:p>
          <a:p>
            <a:r>
              <a:rPr b="0" lang="es-CO" sz="1400" spc="-1" strike="noStrike">
                <a:latin typeface="Arial"/>
              </a:rPr>
              <a:t>2- Enviar ether al contrato desde una cuenta en MetaMask</a:t>
            </a:r>
            <a:endParaRPr b="0" lang="es-CO" sz="1400" spc="-1" strike="noStrike">
              <a:latin typeface="Arial"/>
            </a:endParaRPr>
          </a:p>
          <a:p>
            <a:endParaRPr b="0" lang="es-CO" sz="1400" spc="-1" strike="noStrike">
              <a:latin typeface="Arial"/>
            </a:endParaRPr>
          </a:p>
        </p:txBody>
      </p:sp>
      <p:pic>
        <p:nvPicPr>
          <p:cNvPr id="1380" name="" descr=""/>
          <p:cNvPicPr/>
          <p:nvPr/>
        </p:nvPicPr>
        <p:blipFill>
          <a:blip r:embed="rId8"/>
          <a:stretch/>
        </p:blipFill>
        <p:spPr>
          <a:xfrm>
            <a:off x="3960000" y="5040000"/>
            <a:ext cx="3600000" cy="1031760"/>
          </a:xfrm>
          <a:prstGeom prst="rect">
            <a:avLst/>
          </a:prstGeom>
          <a:ln w="0">
            <a:noFill/>
          </a:ln>
        </p:spPr>
      </p:pic>
      <p:pic>
        <p:nvPicPr>
          <p:cNvPr id="1381" name="" descr=""/>
          <p:cNvPicPr/>
          <p:nvPr/>
        </p:nvPicPr>
        <p:blipFill>
          <a:blip r:embed="rId9"/>
          <a:stretch/>
        </p:blipFill>
        <p:spPr>
          <a:xfrm>
            <a:off x="4140000" y="2080800"/>
            <a:ext cx="2820240" cy="2779200"/>
          </a:xfrm>
          <a:prstGeom prst="rect">
            <a:avLst/>
          </a:prstGeom>
          <a:ln w="0">
            <a:noFill/>
          </a:ln>
        </p:spPr>
      </p:pic>
      <p:sp>
        <p:nvSpPr>
          <p:cNvPr id="1382" name=""/>
          <p:cNvSpPr/>
          <p:nvPr/>
        </p:nvSpPr>
        <p:spPr>
          <a:xfrm>
            <a:off x="5220000" y="3780000"/>
            <a:ext cx="900000" cy="900000"/>
          </a:xfrm>
          <a:prstGeom prst="rect">
            <a:avLst/>
          </a:prstGeom>
          <a:noFill/>
          <a:ln w="0">
            <a:solidFill>
              <a:srgbClr val="c9211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"/>
          <p:cNvSpPr txBox="1"/>
          <p:nvPr/>
        </p:nvSpPr>
        <p:spPr>
          <a:xfrm>
            <a:off x="4500000" y="6300000"/>
            <a:ext cx="2386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latin typeface="Arial"/>
              </a:rPr>
              <a:t>Dirección del contrato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384" name="TextBox 479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1385" name="Picture 46" descr=""/>
          <p:cNvPicPr/>
          <p:nvPr/>
        </p:nvPicPr>
        <p:blipFill>
          <a:blip r:embed="rId10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TextBox 394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387" name="Rounded Rectangle 32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8" name="Rectangle 54"/>
          <p:cNvSpPr/>
          <p:nvPr/>
        </p:nvSpPr>
        <p:spPr>
          <a:xfrm>
            <a:off x="619200" y="5517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9" name="TextBox 395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90" name="Graphic 358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1391" name="Graphic 359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92" name="TextBox 396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93" name="Graphic 360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94" name="TextBox 397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95" name="Graphic 361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96" name="TextBox 398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97" name="Graphic 362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398" name="TextBox 399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399" name="Graphic 363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400" name="TextBox 400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401" name="Graphic 364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402" name="TextBox 401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403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sp>
        <p:nvSpPr>
          <p:cNvPr id="1404" name=""/>
          <p:cNvSpPr txBox="1"/>
          <p:nvPr/>
        </p:nvSpPr>
        <p:spPr>
          <a:xfrm>
            <a:off x="2880000" y="1800000"/>
            <a:ext cx="497988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400" spc="-1" strike="noStrike">
                <a:latin typeface="Arial"/>
              </a:rPr>
              <a:t>3- Enviar ether desde el contrato a una cuenta en Metamask</a:t>
            </a:r>
            <a:endParaRPr b="0" lang="es-CO" sz="1400" spc="-1" strike="noStrike">
              <a:latin typeface="Arial"/>
            </a:endParaRPr>
          </a:p>
        </p:txBody>
      </p:sp>
      <p:pic>
        <p:nvPicPr>
          <p:cNvPr id="1405" name="" descr=""/>
          <p:cNvPicPr/>
          <p:nvPr/>
        </p:nvPicPr>
        <p:blipFill>
          <a:blip r:embed="rId8"/>
          <a:stretch/>
        </p:blipFill>
        <p:spPr>
          <a:xfrm>
            <a:off x="2998080" y="2340000"/>
            <a:ext cx="2401920" cy="3262320"/>
          </a:xfrm>
          <a:prstGeom prst="rect">
            <a:avLst/>
          </a:prstGeom>
          <a:ln w="0">
            <a:noFill/>
          </a:ln>
        </p:spPr>
      </p:pic>
      <p:pic>
        <p:nvPicPr>
          <p:cNvPr id="1406" name="" descr=""/>
          <p:cNvPicPr/>
          <p:nvPr/>
        </p:nvPicPr>
        <p:blipFill>
          <a:blip r:embed="rId9"/>
          <a:stretch/>
        </p:blipFill>
        <p:spPr>
          <a:xfrm>
            <a:off x="5760000" y="2790360"/>
            <a:ext cx="2799360" cy="1709640"/>
          </a:xfrm>
          <a:prstGeom prst="rect">
            <a:avLst/>
          </a:prstGeom>
          <a:ln w="0">
            <a:noFill/>
          </a:ln>
        </p:spPr>
      </p:pic>
      <p:sp>
        <p:nvSpPr>
          <p:cNvPr id="1407" name="TextBox 480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1408" name="Picture 47" descr=""/>
          <p:cNvPicPr/>
          <p:nvPr/>
        </p:nvPicPr>
        <p:blipFill>
          <a:blip r:embed="rId10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TextBox 402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410" name="Rounded Rectangle 33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Rectangle 55"/>
          <p:cNvSpPr/>
          <p:nvPr/>
        </p:nvSpPr>
        <p:spPr>
          <a:xfrm>
            <a:off x="619200" y="554400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2" name="TextBox 403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413" name="Graphic 365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1414" name="Graphic 366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415" name="TextBox 404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416" name="Graphic 367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417" name="TextBox 405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418" name="Graphic 368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419" name="TextBox 406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420" name="Graphic 369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421" name="TextBox 407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422" name="Graphic 370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423" name="TextBox 408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424" name="Graphic 371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425" name="TextBox 409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426" name=""/>
          <p:cNvSpPr/>
          <p:nvPr/>
        </p:nvSpPr>
        <p:spPr>
          <a:xfrm>
            <a:off x="3420000" y="900000"/>
            <a:ext cx="4140000" cy="540000"/>
          </a:xfrm>
          <a:custGeom>
            <a:avLst/>
            <a:gdLst/>
            <a:ahLst/>
            <a:rect l="l" t="t" r="r" b="b"/>
            <a:pathLst>
              <a:path w="165504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161904" y="21600"/>
                </a:lnTo>
                <a:arcTo wR="140304" hR="3600" stAng="5400000" swAng="5400000"/>
                <a:lnTo>
                  <a:pt x="21600" y="3600"/>
                </a:lnTo>
                <a:arcTo wR="140304" hR="3600" stAng="10800000" swAng="5400000"/>
                <a:close/>
              </a:path>
            </a:pathLst>
          </a:custGeom>
          <a:solidFill>
            <a:srgbClr val="b7b3c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s-CO" sz="1200" spc="-1" strike="noStrike">
                <a:latin typeface="Arial"/>
              </a:rPr>
              <a:t>Programar smart contract en Solidity </a:t>
            </a:r>
            <a:endParaRPr b="0" lang="es-CO" sz="1200" spc="-1" strike="noStrike">
              <a:latin typeface="Arial"/>
            </a:endParaRPr>
          </a:p>
          <a:p>
            <a:pPr algn="ctr">
              <a:buNone/>
            </a:pPr>
            <a:r>
              <a:rPr b="0" lang="es-CO" sz="1200" spc="-1" strike="noStrike">
                <a:latin typeface="Arial"/>
              </a:rPr>
              <a:t>(Editor Remix)</a:t>
            </a:r>
            <a:endParaRPr b="0" lang="es-CO" sz="1200" spc="-1" strike="noStrike">
              <a:latin typeface="Arial"/>
            </a:endParaRPr>
          </a:p>
        </p:txBody>
      </p:sp>
      <p:pic>
        <p:nvPicPr>
          <p:cNvPr id="1427" name="" descr=""/>
          <p:cNvPicPr/>
          <p:nvPr/>
        </p:nvPicPr>
        <p:blipFill>
          <a:blip r:embed="rId8"/>
          <a:stretch/>
        </p:blipFill>
        <p:spPr>
          <a:xfrm>
            <a:off x="2880000" y="1800000"/>
            <a:ext cx="4698720" cy="3733560"/>
          </a:xfrm>
          <a:prstGeom prst="rect">
            <a:avLst/>
          </a:prstGeom>
          <a:ln w="0">
            <a:noFill/>
          </a:ln>
        </p:spPr>
      </p:pic>
      <p:sp>
        <p:nvSpPr>
          <p:cNvPr id="1428" name="TextBox 481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1429" name="Picture 48" descr=""/>
          <p:cNvPicPr/>
          <p:nvPr/>
        </p:nvPicPr>
        <p:blipFill>
          <a:blip r:embed="rId9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TextBox 410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431" name="Rounded Rectangle 34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2" name="Rectangle 56"/>
          <p:cNvSpPr/>
          <p:nvPr/>
        </p:nvSpPr>
        <p:spPr>
          <a:xfrm>
            <a:off x="619200" y="5553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3" name="TextBox 411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434" name="Graphic 372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1435" name="Graphic 373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436" name="TextBox 412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437" name="Graphic 374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438" name="TextBox 413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439" name="Graphic 375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440" name="TextBox 414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441" name="Graphic 376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442" name="TextBox 415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443" name="Graphic 377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444" name="TextBox 416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445" name="Graphic 378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446" name="TextBox 417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447" name="" descr=""/>
          <p:cNvPicPr/>
          <p:nvPr/>
        </p:nvPicPr>
        <p:blipFill>
          <a:blip r:embed="rId8"/>
          <a:stretch/>
        </p:blipFill>
        <p:spPr>
          <a:xfrm>
            <a:off x="2880000" y="1478880"/>
            <a:ext cx="3189240" cy="501120"/>
          </a:xfrm>
          <a:prstGeom prst="rect">
            <a:avLst/>
          </a:prstGeom>
          <a:ln w="0">
            <a:noFill/>
          </a:ln>
        </p:spPr>
      </p:pic>
      <p:pic>
        <p:nvPicPr>
          <p:cNvPr id="1448" name="" descr=""/>
          <p:cNvPicPr/>
          <p:nvPr/>
        </p:nvPicPr>
        <p:blipFill>
          <a:blip r:embed="rId9"/>
          <a:stretch/>
        </p:blipFill>
        <p:spPr>
          <a:xfrm>
            <a:off x="2880000" y="2700000"/>
            <a:ext cx="2399760" cy="1040760"/>
          </a:xfrm>
          <a:prstGeom prst="rect">
            <a:avLst/>
          </a:prstGeom>
          <a:ln w="0">
            <a:noFill/>
          </a:ln>
        </p:spPr>
      </p:pic>
      <p:pic>
        <p:nvPicPr>
          <p:cNvPr id="1449" name="" descr=""/>
          <p:cNvPicPr/>
          <p:nvPr/>
        </p:nvPicPr>
        <p:blipFill>
          <a:blip r:embed="rId10"/>
          <a:stretch/>
        </p:blipFill>
        <p:spPr>
          <a:xfrm>
            <a:off x="2880000" y="4524120"/>
            <a:ext cx="2171160" cy="875880"/>
          </a:xfrm>
          <a:prstGeom prst="rect">
            <a:avLst/>
          </a:prstGeom>
          <a:ln w="0">
            <a:noFill/>
          </a:ln>
        </p:spPr>
      </p:pic>
      <p:pic>
        <p:nvPicPr>
          <p:cNvPr id="1450" name="" descr=""/>
          <p:cNvPicPr/>
          <p:nvPr/>
        </p:nvPicPr>
        <p:blipFill>
          <a:blip r:embed="rId11"/>
          <a:stretch/>
        </p:blipFill>
        <p:spPr>
          <a:xfrm>
            <a:off x="6234120" y="2535480"/>
            <a:ext cx="2045880" cy="2504520"/>
          </a:xfrm>
          <a:prstGeom prst="rect">
            <a:avLst/>
          </a:prstGeom>
          <a:ln w="0">
            <a:noFill/>
          </a:ln>
        </p:spPr>
      </p:pic>
      <p:sp>
        <p:nvSpPr>
          <p:cNvPr id="1451" name="TextBox 482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1452" name="Picture 49" descr=""/>
          <p:cNvPicPr/>
          <p:nvPr/>
        </p:nvPicPr>
        <p:blipFill>
          <a:blip r:embed="rId12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TextBox 418"/>
          <p:cNvSpPr/>
          <p:nvPr/>
        </p:nvSpPr>
        <p:spPr>
          <a:xfrm>
            <a:off x="3364920" y="20016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454" name="Rounded Rectangle 35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5" name="Rectangle 57"/>
          <p:cNvSpPr/>
          <p:nvPr/>
        </p:nvSpPr>
        <p:spPr>
          <a:xfrm>
            <a:off x="606960" y="553572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6" name="TextBox 419"/>
          <p:cNvSpPr/>
          <p:nvPr/>
        </p:nvSpPr>
        <p:spPr>
          <a:xfrm>
            <a:off x="640080" y="240012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457" name="Graphic 379" descr="Professor"/>
          <p:cNvPicPr/>
          <p:nvPr/>
        </p:nvPicPr>
        <p:blipFill>
          <a:blip r:embed="rId1"/>
          <a:stretch/>
        </p:blipFill>
        <p:spPr>
          <a:xfrm>
            <a:off x="227880" y="288252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1458" name="Graphic 380" descr="Bullseye"/>
          <p:cNvPicPr/>
          <p:nvPr/>
        </p:nvPicPr>
        <p:blipFill>
          <a:blip r:embed="rId2"/>
          <a:stretch/>
        </p:blipFill>
        <p:spPr>
          <a:xfrm>
            <a:off x="170280" y="234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459" name="TextBox 420"/>
          <p:cNvSpPr/>
          <p:nvPr/>
        </p:nvSpPr>
        <p:spPr>
          <a:xfrm>
            <a:off x="691560" y="298332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460" name="Graphic 381" descr="Professor"/>
          <p:cNvPicPr/>
          <p:nvPr/>
        </p:nvPicPr>
        <p:blipFill>
          <a:blip r:embed="rId3"/>
          <a:stretch/>
        </p:blipFill>
        <p:spPr>
          <a:xfrm>
            <a:off x="221040" y="33498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461" name="TextBox 421"/>
          <p:cNvSpPr/>
          <p:nvPr/>
        </p:nvSpPr>
        <p:spPr>
          <a:xfrm>
            <a:off x="762840" y="342900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462" name="Graphic 382" descr="Professor"/>
          <p:cNvPicPr/>
          <p:nvPr/>
        </p:nvPicPr>
        <p:blipFill>
          <a:blip r:embed="rId4"/>
          <a:stretch/>
        </p:blipFill>
        <p:spPr>
          <a:xfrm>
            <a:off x="249840" y="38570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463" name="TextBox 422"/>
          <p:cNvSpPr/>
          <p:nvPr/>
        </p:nvSpPr>
        <p:spPr>
          <a:xfrm>
            <a:off x="729000" y="397584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464" name="Graphic 383" descr="Professor"/>
          <p:cNvPicPr/>
          <p:nvPr/>
        </p:nvPicPr>
        <p:blipFill>
          <a:blip r:embed="rId5"/>
          <a:stretch/>
        </p:blipFill>
        <p:spPr>
          <a:xfrm>
            <a:off x="261720" y="4378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465" name="TextBox 423"/>
          <p:cNvSpPr/>
          <p:nvPr/>
        </p:nvSpPr>
        <p:spPr>
          <a:xfrm>
            <a:off x="745920" y="449712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466" name="Graphic 384" descr="Professor"/>
          <p:cNvPicPr/>
          <p:nvPr/>
        </p:nvPicPr>
        <p:blipFill>
          <a:blip r:embed="rId6"/>
          <a:stretch/>
        </p:blipFill>
        <p:spPr>
          <a:xfrm>
            <a:off x="288000" y="48823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467" name="TextBox 424"/>
          <p:cNvSpPr/>
          <p:nvPr/>
        </p:nvSpPr>
        <p:spPr>
          <a:xfrm>
            <a:off x="481680" y="500112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1468" name="Graphic 385" descr="Professor"/>
          <p:cNvPicPr/>
          <p:nvPr/>
        </p:nvPicPr>
        <p:blipFill>
          <a:blip r:embed="rId7"/>
          <a:stretch/>
        </p:blipFill>
        <p:spPr>
          <a:xfrm>
            <a:off x="231480" y="54025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1469" name="TextBox 425"/>
          <p:cNvSpPr/>
          <p:nvPr/>
        </p:nvSpPr>
        <p:spPr>
          <a:xfrm>
            <a:off x="711360" y="552132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470" name=""/>
          <p:cNvSpPr txBox="1"/>
          <p:nvPr/>
        </p:nvSpPr>
        <p:spPr>
          <a:xfrm>
            <a:off x="4320000" y="3060000"/>
            <a:ext cx="1159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CO" sz="1800" spc="-1" strike="noStrike">
                <a:latin typeface="Arial"/>
              </a:rPr>
              <a:t>Gracias !!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1471" name="TextBox 483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1472" name="Picture 50" descr=""/>
          <p:cNvPicPr/>
          <p:nvPr/>
        </p:nvPicPr>
        <p:blipFill>
          <a:blip r:embed="rId8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2815920" y="1023480"/>
            <a:ext cx="5041440" cy="4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57000"/>
          </a:bodyPr>
          <a:p>
            <a:pPr algn="ctr">
              <a:lnSpc>
                <a:spcPct val="100000"/>
              </a:lnSpc>
              <a:buNone/>
            </a:pPr>
            <a:r>
              <a:rPr b="1" lang="es-CO" sz="3000" spc="-1" strike="noStrike">
                <a:solidFill>
                  <a:srgbClr val="003e52"/>
                </a:solidFill>
                <a:latin typeface="Arial"/>
              </a:rPr>
              <a:t>Sistema Blockchain (BlockChain System - BCS)</a:t>
            </a:r>
            <a:endParaRPr b="0" lang="es-CO" sz="30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2627640" y="2113200"/>
            <a:ext cx="6203880" cy="418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 marL="343080" indent="-343080" algn="just">
              <a:lnSpc>
                <a:spcPct val="100000"/>
              </a:lnSpc>
              <a:spcBef>
                <a:spcPts val="400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000" spc="-1" strike="noStrike">
                <a:solidFill>
                  <a:srgbClr val="003e52"/>
                </a:solidFill>
                <a:latin typeface="Calibri"/>
              </a:rPr>
              <a:t>Una red de máquinas llamadas </a:t>
            </a:r>
            <a:r>
              <a:rPr b="1" lang="es-CO" sz="2000" spc="-1" strike="noStrike">
                <a:solidFill>
                  <a:srgbClr val="003e52"/>
                </a:solidFill>
                <a:latin typeface="Calibri"/>
              </a:rPr>
              <a:t>nodos</a:t>
            </a:r>
            <a:endParaRPr b="0" lang="es-CO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s-CO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400"/>
              </a:spcBef>
              <a:buClr>
                <a:srgbClr val="174970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2000" spc="-1" strike="noStrike">
                <a:solidFill>
                  <a:srgbClr val="003e52"/>
                </a:solidFill>
                <a:latin typeface="Calibri"/>
              </a:rPr>
              <a:t>Una estructura de datos que implementa el libro contable, replicada a través de la red de bloques.</a:t>
            </a:r>
            <a:endParaRPr b="0" lang="es-CO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s-CO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400"/>
              </a:spcBef>
              <a:buClr>
                <a:srgbClr val="174970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2000" spc="-1" strike="noStrike">
                <a:solidFill>
                  <a:srgbClr val="003e52"/>
                </a:solidFill>
                <a:latin typeface="Calibri"/>
              </a:rPr>
              <a:t>Los nodos que tienen una réplica completa del libro contable se llamada </a:t>
            </a:r>
            <a:r>
              <a:rPr b="1" i="1" lang="es-CO" sz="2000" spc="-1" strike="noStrike">
                <a:solidFill>
                  <a:srgbClr val="003e52"/>
                </a:solidFill>
                <a:latin typeface="Calibri"/>
              </a:rPr>
              <a:t>full nodes</a:t>
            </a:r>
            <a:endParaRPr b="0" lang="es-CO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s-CO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400"/>
              </a:spcBef>
              <a:buClr>
                <a:srgbClr val="174970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2000" spc="-1" strike="noStrike">
                <a:solidFill>
                  <a:srgbClr val="003e52"/>
                </a:solidFill>
                <a:latin typeface="Calibri"/>
              </a:rPr>
              <a:t>Un protocolo de red que define los derechos, responsabilidades y medios de comunicación, verificación y validación, así como los mecanismos de consenso de los nodos.  </a:t>
            </a:r>
            <a:endParaRPr b="0" lang="es-CO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s-CO" sz="2000" spc="-1" strike="noStrike"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400"/>
              </a:spcBef>
              <a:buClr>
                <a:srgbClr val="174970"/>
              </a:buClr>
              <a:buFont typeface="Arial"/>
              <a:buChar char="•"/>
              <a:tabLst>
                <a:tab algn="l" pos="0"/>
              </a:tabLst>
            </a:pPr>
            <a:r>
              <a:rPr b="0" lang="es-CO" sz="2000" spc="-1" strike="noStrike">
                <a:solidFill>
                  <a:srgbClr val="003e52"/>
                </a:solidFill>
                <a:latin typeface="Calibri"/>
              </a:rPr>
              <a:t>Lo anterior incluye la autorización y autenticación de transacciones, mecanismos de adición de nuevos bloques y mecanismos de incentivos. </a:t>
            </a:r>
            <a:endParaRPr b="0" lang="es-CO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s-CO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s-CO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s-CO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s-CO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s-CO" sz="2000" spc="-1" strike="noStrike">
              <a:latin typeface="Arial"/>
            </a:endParaRPr>
          </a:p>
        </p:txBody>
      </p:sp>
      <p:sp>
        <p:nvSpPr>
          <p:cNvPr id="301" name="TextBox 7"/>
          <p:cNvSpPr/>
          <p:nvPr/>
        </p:nvSpPr>
        <p:spPr>
          <a:xfrm>
            <a:off x="3245760" y="20016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302" name="Rounded Rectangle 8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Rectangle 4"/>
          <p:cNvSpPr/>
          <p:nvPr/>
        </p:nvSpPr>
        <p:spPr>
          <a:xfrm>
            <a:off x="655560" y="298008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TextBox 48"/>
          <p:cNvSpPr/>
          <p:nvPr/>
        </p:nvSpPr>
        <p:spPr>
          <a:xfrm>
            <a:off x="640080" y="239868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05" name="Graphic 46" descr="Professor"/>
          <p:cNvPicPr/>
          <p:nvPr/>
        </p:nvPicPr>
        <p:blipFill>
          <a:blip r:embed="rId1"/>
          <a:stretch/>
        </p:blipFill>
        <p:spPr>
          <a:xfrm>
            <a:off x="227880" y="288108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306" name="Graphic 47" descr="Bullseye"/>
          <p:cNvPicPr/>
          <p:nvPr/>
        </p:nvPicPr>
        <p:blipFill>
          <a:blip r:embed="rId2"/>
          <a:stretch/>
        </p:blipFill>
        <p:spPr>
          <a:xfrm>
            <a:off x="170280" y="234108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07" name="TextBox 49"/>
          <p:cNvSpPr/>
          <p:nvPr/>
        </p:nvSpPr>
        <p:spPr>
          <a:xfrm>
            <a:off x="748080" y="298368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08" name="Graphic 48" descr="Professor"/>
          <p:cNvPicPr/>
          <p:nvPr/>
        </p:nvPicPr>
        <p:blipFill>
          <a:blip r:embed="rId3"/>
          <a:stretch/>
        </p:blipFill>
        <p:spPr>
          <a:xfrm>
            <a:off x="221040" y="334836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09" name="TextBox 50"/>
          <p:cNvSpPr/>
          <p:nvPr/>
        </p:nvSpPr>
        <p:spPr>
          <a:xfrm>
            <a:off x="725040" y="345168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10" name="Graphic 49" descr="Professor"/>
          <p:cNvPicPr/>
          <p:nvPr/>
        </p:nvPicPr>
        <p:blipFill>
          <a:blip r:embed="rId4"/>
          <a:stretch/>
        </p:blipFill>
        <p:spPr>
          <a:xfrm>
            <a:off x="249840" y="385560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11" name="TextBox 51"/>
          <p:cNvSpPr/>
          <p:nvPr/>
        </p:nvSpPr>
        <p:spPr>
          <a:xfrm>
            <a:off x="729000" y="397440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12" name="Graphic 50" descr="Professor"/>
          <p:cNvPicPr/>
          <p:nvPr/>
        </p:nvPicPr>
        <p:blipFill>
          <a:blip r:embed="rId5"/>
          <a:stretch/>
        </p:blipFill>
        <p:spPr>
          <a:xfrm>
            <a:off x="261720" y="437688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13" name="TextBox 52"/>
          <p:cNvSpPr/>
          <p:nvPr/>
        </p:nvSpPr>
        <p:spPr>
          <a:xfrm>
            <a:off x="745920" y="449568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14" name="Graphic 51" descr="Professor"/>
          <p:cNvPicPr/>
          <p:nvPr/>
        </p:nvPicPr>
        <p:blipFill>
          <a:blip r:embed="rId6"/>
          <a:stretch/>
        </p:blipFill>
        <p:spPr>
          <a:xfrm>
            <a:off x="288000" y="488088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15" name="TextBox 53"/>
          <p:cNvSpPr/>
          <p:nvPr/>
        </p:nvSpPr>
        <p:spPr>
          <a:xfrm>
            <a:off x="481680" y="499968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16" name="Graphic 52" descr="Professor"/>
          <p:cNvPicPr/>
          <p:nvPr/>
        </p:nvPicPr>
        <p:blipFill>
          <a:blip r:embed="rId7"/>
          <a:stretch/>
        </p:blipFill>
        <p:spPr>
          <a:xfrm>
            <a:off x="231480" y="540108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17" name="TextBox 54"/>
          <p:cNvSpPr/>
          <p:nvPr/>
        </p:nvSpPr>
        <p:spPr>
          <a:xfrm>
            <a:off x="711360" y="551988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318" name="TextBox 430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319" name="Picture 8" descr=""/>
          <p:cNvPicPr/>
          <p:nvPr/>
        </p:nvPicPr>
        <p:blipFill>
          <a:blip r:embed="rId8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3060000" y="1124640"/>
            <a:ext cx="5113440" cy="4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s-CO" sz="2000" spc="-1" strike="noStrike">
                <a:solidFill>
                  <a:srgbClr val="003e52"/>
                </a:solidFill>
                <a:latin typeface="Arial"/>
              </a:rPr>
              <a:t>Blockchain público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2699280" y="1917000"/>
            <a:ext cx="6119280" cy="381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2000"/>
          </a:bodyPr>
          <a:p>
            <a:pPr marL="343080" indent="-343080">
              <a:lnSpc>
                <a:spcPct val="100000"/>
              </a:lnSpc>
              <a:spcBef>
                <a:spcPts val="439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200" spc="-1" strike="noStrike">
                <a:solidFill>
                  <a:srgbClr val="003e52"/>
                </a:solidFill>
                <a:latin typeface="Calibri"/>
              </a:rPr>
              <a:t>Está disponible para todos</a:t>
            </a:r>
            <a:endParaRPr b="0" lang="es-CO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</a:pPr>
            <a:endParaRPr b="0" lang="es-CO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200" spc="-1" strike="noStrike">
                <a:solidFill>
                  <a:srgbClr val="003e52"/>
                </a:solidFill>
                <a:latin typeface="Calibri"/>
              </a:rPr>
              <a:t>Está hecho por personas y para las personas</a:t>
            </a:r>
            <a:endParaRPr b="0" lang="es-CO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</a:pPr>
            <a:endParaRPr b="0" lang="es-CO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200" spc="-1" strike="noStrike">
                <a:solidFill>
                  <a:srgbClr val="003e52"/>
                </a:solidFill>
                <a:latin typeface="Calibri"/>
              </a:rPr>
              <a:t>Nadie está a cargo del BCS y cualquiera puede participar en los procesos de lectura, escritura y auditoría</a:t>
            </a:r>
            <a:endParaRPr b="0" lang="es-CO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</a:pPr>
            <a:endParaRPr b="0" lang="es-CO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200" spc="-1" strike="noStrike">
                <a:solidFill>
                  <a:srgbClr val="003e52"/>
                </a:solidFill>
                <a:latin typeface="Calibri"/>
              </a:rPr>
              <a:t>Se cuenta con reglas estrictas para garantizar el BCS de actores maliciosos</a:t>
            </a:r>
            <a:endParaRPr b="0" lang="es-CO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</a:pPr>
            <a:endParaRPr b="0" lang="es-CO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200" spc="-1" strike="noStrike">
                <a:solidFill>
                  <a:srgbClr val="003e52"/>
                </a:solidFill>
                <a:latin typeface="Calibri"/>
              </a:rPr>
              <a:t>Todas las decisiones se toman con base en algoritmos complejos de consenso</a:t>
            </a:r>
            <a:endParaRPr b="0" lang="es-CO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</a:pPr>
            <a:endParaRPr b="0" lang="es-CO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200" spc="-1" strike="noStrike">
                <a:solidFill>
                  <a:srgbClr val="003e52"/>
                </a:solidFill>
                <a:latin typeface="Calibri"/>
              </a:rPr>
              <a:t>Son BCS costosos computacionalmente hablando</a:t>
            </a:r>
            <a:endParaRPr b="0" lang="es-CO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</a:pPr>
            <a:endParaRPr b="0" lang="es-CO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</a:pPr>
            <a:endParaRPr b="0" lang="es-CO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</a:pPr>
            <a:endParaRPr b="0" lang="es-CO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</a:pPr>
            <a:endParaRPr b="0" lang="es-CO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</a:pPr>
            <a:endParaRPr b="0" lang="es-CO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</a:pPr>
            <a:endParaRPr b="0" lang="es-CO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endParaRPr b="0" lang="es-CO" sz="2200" spc="-1" strike="noStrike">
              <a:latin typeface="Arial"/>
            </a:endParaRPr>
          </a:p>
        </p:txBody>
      </p:sp>
      <p:sp>
        <p:nvSpPr>
          <p:cNvPr id="322" name="Rounded Rectangle 8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Rectangle 5"/>
          <p:cNvSpPr/>
          <p:nvPr/>
        </p:nvSpPr>
        <p:spPr>
          <a:xfrm>
            <a:off x="655560" y="298044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TextBox 55"/>
          <p:cNvSpPr/>
          <p:nvPr/>
        </p:nvSpPr>
        <p:spPr>
          <a:xfrm>
            <a:off x="640080" y="239904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25" name="Graphic 53" descr="Professor"/>
          <p:cNvPicPr/>
          <p:nvPr/>
        </p:nvPicPr>
        <p:blipFill>
          <a:blip r:embed="rId1"/>
          <a:stretch/>
        </p:blipFill>
        <p:spPr>
          <a:xfrm>
            <a:off x="227880" y="288144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326" name="Graphic 54" descr="Bullseye"/>
          <p:cNvPicPr/>
          <p:nvPr/>
        </p:nvPicPr>
        <p:blipFill>
          <a:blip r:embed="rId2"/>
          <a:stretch/>
        </p:blipFill>
        <p:spPr>
          <a:xfrm>
            <a:off x="170280" y="23414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27" name="TextBox 56"/>
          <p:cNvSpPr/>
          <p:nvPr/>
        </p:nvSpPr>
        <p:spPr>
          <a:xfrm>
            <a:off x="748080" y="298404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28" name="Graphic 55" descr="Professor"/>
          <p:cNvPicPr/>
          <p:nvPr/>
        </p:nvPicPr>
        <p:blipFill>
          <a:blip r:embed="rId3"/>
          <a:stretch/>
        </p:blipFill>
        <p:spPr>
          <a:xfrm>
            <a:off x="221040" y="33487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29" name="TextBox 57"/>
          <p:cNvSpPr/>
          <p:nvPr/>
        </p:nvSpPr>
        <p:spPr>
          <a:xfrm>
            <a:off x="725040" y="345204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30" name="Graphic 56" descr="Professor"/>
          <p:cNvPicPr/>
          <p:nvPr/>
        </p:nvPicPr>
        <p:blipFill>
          <a:blip r:embed="rId4"/>
          <a:stretch/>
        </p:blipFill>
        <p:spPr>
          <a:xfrm>
            <a:off x="249840" y="385596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31" name="TextBox 58"/>
          <p:cNvSpPr/>
          <p:nvPr/>
        </p:nvSpPr>
        <p:spPr>
          <a:xfrm>
            <a:off x="729000" y="397476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32" name="Graphic 57" descr="Professor"/>
          <p:cNvPicPr/>
          <p:nvPr/>
        </p:nvPicPr>
        <p:blipFill>
          <a:blip r:embed="rId5"/>
          <a:stretch/>
        </p:blipFill>
        <p:spPr>
          <a:xfrm>
            <a:off x="261720" y="43772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33" name="TextBox 59"/>
          <p:cNvSpPr/>
          <p:nvPr/>
        </p:nvSpPr>
        <p:spPr>
          <a:xfrm>
            <a:off x="745920" y="449604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34" name="Graphic 58" descr="Professor"/>
          <p:cNvPicPr/>
          <p:nvPr/>
        </p:nvPicPr>
        <p:blipFill>
          <a:blip r:embed="rId6"/>
          <a:stretch/>
        </p:blipFill>
        <p:spPr>
          <a:xfrm>
            <a:off x="288000" y="48812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35" name="TextBox 60"/>
          <p:cNvSpPr/>
          <p:nvPr/>
        </p:nvSpPr>
        <p:spPr>
          <a:xfrm>
            <a:off x="481680" y="500004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36" name="Graphic 59" descr="Professor"/>
          <p:cNvPicPr/>
          <p:nvPr/>
        </p:nvPicPr>
        <p:blipFill>
          <a:blip r:embed="rId7"/>
          <a:stretch/>
        </p:blipFill>
        <p:spPr>
          <a:xfrm>
            <a:off x="231480" y="54014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37" name="TextBox 61"/>
          <p:cNvSpPr/>
          <p:nvPr/>
        </p:nvSpPr>
        <p:spPr>
          <a:xfrm>
            <a:off x="711360" y="552024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338" name="TextBox 94"/>
          <p:cNvSpPr/>
          <p:nvPr/>
        </p:nvSpPr>
        <p:spPr>
          <a:xfrm>
            <a:off x="3245760" y="20016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339" name="TextBox 431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340" name="Picture 9" descr=""/>
          <p:cNvPicPr/>
          <p:nvPr/>
        </p:nvPicPr>
        <p:blipFill>
          <a:blip r:embed="rId8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3059640" y="1053000"/>
            <a:ext cx="4462920" cy="4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s-CO" sz="2000" spc="-1" strike="noStrike">
                <a:solidFill>
                  <a:srgbClr val="003e52"/>
                </a:solidFill>
                <a:latin typeface="Arial"/>
              </a:rPr>
              <a:t>Blockchain público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2699640" y="1917000"/>
            <a:ext cx="6191280" cy="23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pPr marL="343080" indent="-343080">
              <a:lnSpc>
                <a:spcPct val="100000"/>
              </a:lnSpc>
              <a:spcBef>
                <a:spcPts val="439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200" spc="-1" strike="noStrike">
                <a:solidFill>
                  <a:srgbClr val="003e52"/>
                </a:solidFill>
                <a:latin typeface="Arial"/>
              </a:rPr>
              <a:t>Los nodos pueden unirse e irse cuando lo deseen</a:t>
            </a:r>
            <a:endParaRPr b="0" lang="es-CO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</a:pPr>
            <a:endParaRPr b="0" lang="es-CO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200" spc="-1" strike="noStrike">
                <a:solidFill>
                  <a:srgbClr val="003e52"/>
                </a:solidFill>
                <a:latin typeface="Arial"/>
              </a:rPr>
              <a:t>Todos los </a:t>
            </a:r>
            <a:r>
              <a:rPr b="1" i="1" lang="es-CO" sz="2200" spc="-1" strike="noStrike">
                <a:solidFill>
                  <a:srgbClr val="003e52"/>
                </a:solidFill>
                <a:latin typeface="Arial"/>
              </a:rPr>
              <a:t>full nodes </a:t>
            </a:r>
            <a:r>
              <a:rPr b="0" lang="es-CO" sz="2200" spc="-1" strike="noStrike">
                <a:solidFill>
                  <a:srgbClr val="003e52"/>
                </a:solidFill>
                <a:latin typeface="Arial"/>
              </a:rPr>
              <a:t>en la red pueden verificar cada nueva pieza de datos adicionada a la lista de bloques</a:t>
            </a:r>
            <a:endParaRPr b="0" lang="es-CO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</a:pPr>
            <a:endParaRPr b="0" lang="es-CO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200" spc="-1" strike="noStrike">
                <a:solidFill>
                  <a:srgbClr val="003e52"/>
                </a:solidFill>
                <a:latin typeface="Arial"/>
              </a:rPr>
              <a:t>Se incluye un mecanismo de incentivo como compensación del esfuerzo por mantener operativa la red</a:t>
            </a:r>
            <a:endParaRPr b="0" lang="es-CO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</a:pPr>
            <a:endParaRPr b="0" lang="es-CO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buClr>
                <a:srgbClr val="174970"/>
              </a:buClr>
              <a:buFont typeface="Arial"/>
              <a:buChar char="•"/>
            </a:pPr>
            <a:r>
              <a:rPr b="0" lang="es-CO" sz="2200" spc="-1" strike="noStrike">
                <a:solidFill>
                  <a:srgbClr val="003e52"/>
                </a:solidFill>
                <a:latin typeface="Arial"/>
              </a:rPr>
              <a:t>Ejemplos:  Bitcoin, Ethereum</a:t>
            </a:r>
            <a:endParaRPr b="0" lang="es-CO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</a:pPr>
            <a:endParaRPr b="0" lang="es-CO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</a:pPr>
            <a:endParaRPr b="0" lang="es-CO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</a:pPr>
            <a:endParaRPr b="0" lang="es-CO" sz="2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endParaRPr b="0" lang="es-CO" sz="2200" spc="-1" strike="noStrike">
              <a:latin typeface="Arial"/>
            </a:endParaRPr>
          </a:p>
        </p:txBody>
      </p:sp>
      <p:sp>
        <p:nvSpPr>
          <p:cNvPr id="343" name="Rounded Rectangle 8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Rectangle 7"/>
          <p:cNvSpPr/>
          <p:nvPr/>
        </p:nvSpPr>
        <p:spPr>
          <a:xfrm>
            <a:off x="655560" y="298044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TextBox 62"/>
          <p:cNvSpPr/>
          <p:nvPr/>
        </p:nvSpPr>
        <p:spPr>
          <a:xfrm>
            <a:off x="640080" y="239904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46" name="Graphic 60" descr="Professor"/>
          <p:cNvPicPr/>
          <p:nvPr/>
        </p:nvPicPr>
        <p:blipFill>
          <a:blip r:embed="rId1"/>
          <a:stretch/>
        </p:blipFill>
        <p:spPr>
          <a:xfrm>
            <a:off x="227880" y="288144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347" name="Graphic 61" descr="Bullseye"/>
          <p:cNvPicPr/>
          <p:nvPr/>
        </p:nvPicPr>
        <p:blipFill>
          <a:blip r:embed="rId2"/>
          <a:stretch/>
        </p:blipFill>
        <p:spPr>
          <a:xfrm>
            <a:off x="170280" y="23414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48" name="TextBox 63"/>
          <p:cNvSpPr/>
          <p:nvPr/>
        </p:nvSpPr>
        <p:spPr>
          <a:xfrm>
            <a:off x="748080" y="298404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49" name="Graphic 62" descr="Professor"/>
          <p:cNvPicPr/>
          <p:nvPr/>
        </p:nvPicPr>
        <p:blipFill>
          <a:blip r:embed="rId3"/>
          <a:stretch/>
        </p:blipFill>
        <p:spPr>
          <a:xfrm>
            <a:off x="221040" y="33487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50" name="TextBox 64"/>
          <p:cNvSpPr/>
          <p:nvPr/>
        </p:nvSpPr>
        <p:spPr>
          <a:xfrm>
            <a:off x="725040" y="345204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51" name="Graphic 63" descr="Professor"/>
          <p:cNvPicPr/>
          <p:nvPr/>
        </p:nvPicPr>
        <p:blipFill>
          <a:blip r:embed="rId4"/>
          <a:stretch/>
        </p:blipFill>
        <p:spPr>
          <a:xfrm>
            <a:off x="249840" y="385596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52" name="TextBox 65"/>
          <p:cNvSpPr/>
          <p:nvPr/>
        </p:nvSpPr>
        <p:spPr>
          <a:xfrm>
            <a:off x="729000" y="397476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53" name="Graphic 64" descr="Professor"/>
          <p:cNvPicPr/>
          <p:nvPr/>
        </p:nvPicPr>
        <p:blipFill>
          <a:blip r:embed="rId5"/>
          <a:stretch/>
        </p:blipFill>
        <p:spPr>
          <a:xfrm>
            <a:off x="261720" y="43772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54" name="TextBox 66"/>
          <p:cNvSpPr/>
          <p:nvPr/>
        </p:nvSpPr>
        <p:spPr>
          <a:xfrm>
            <a:off x="745920" y="449604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55" name="Graphic 65" descr="Professor"/>
          <p:cNvPicPr/>
          <p:nvPr/>
        </p:nvPicPr>
        <p:blipFill>
          <a:blip r:embed="rId6"/>
          <a:stretch/>
        </p:blipFill>
        <p:spPr>
          <a:xfrm>
            <a:off x="288000" y="48812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56" name="TextBox 67"/>
          <p:cNvSpPr/>
          <p:nvPr/>
        </p:nvSpPr>
        <p:spPr>
          <a:xfrm>
            <a:off x="481680" y="500004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57" name="Graphic 66" descr="Professor"/>
          <p:cNvPicPr/>
          <p:nvPr/>
        </p:nvPicPr>
        <p:blipFill>
          <a:blip r:embed="rId7"/>
          <a:stretch/>
        </p:blipFill>
        <p:spPr>
          <a:xfrm>
            <a:off x="231480" y="54014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58" name="TextBox 68"/>
          <p:cNvSpPr/>
          <p:nvPr/>
        </p:nvSpPr>
        <p:spPr>
          <a:xfrm>
            <a:off x="711360" y="552024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359" name="TextBox 95"/>
          <p:cNvSpPr/>
          <p:nvPr/>
        </p:nvSpPr>
        <p:spPr>
          <a:xfrm>
            <a:off x="3245760" y="20016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360" name="TextBox 432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361" name="Picture 10" descr=""/>
          <p:cNvPicPr/>
          <p:nvPr/>
        </p:nvPicPr>
        <p:blipFill>
          <a:blip r:embed="rId8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2771640" y="1187280"/>
            <a:ext cx="4105440" cy="42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s-CO" sz="2000" spc="-1" strike="noStrike">
                <a:solidFill>
                  <a:srgbClr val="003e52"/>
                </a:solidFill>
                <a:latin typeface="Arial"/>
              </a:rPr>
              <a:t>Blockchain Privado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2556000" y="1844640"/>
            <a:ext cx="6119280" cy="417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algn="just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003e52"/>
                </a:solidFill>
                <a:latin typeface="Arial"/>
              </a:rPr>
              <a:t>BCS operado por una organización de forma privada</a:t>
            </a:r>
            <a:endParaRPr b="0" lang="es-CO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003e52"/>
                </a:solidFill>
                <a:latin typeface="Arial"/>
              </a:rPr>
              <a:t>Se cuenta con un administrador que vela por los permisos y las identidades</a:t>
            </a:r>
            <a:endParaRPr b="0" lang="es-CO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003e52"/>
                </a:solidFill>
                <a:latin typeface="Arial"/>
              </a:rPr>
              <a:t>El mecanismo de consenso depende de la unidad central de administración que puede delegar o no la validación de la cadena entre los participantes</a:t>
            </a:r>
            <a:endParaRPr b="0" lang="es-CO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003e52"/>
                </a:solidFill>
                <a:latin typeface="Arial"/>
              </a:rPr>
              <a:t>Comparada con un BCS público es mucho mas barato y rápido dado que no se requiere tanto consumo de energía buscando el consenso</a:t>
            </a:r>
            <a:endParaRPr b="0" lang="es-CO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003e52"/>
                </a:solidFill>
                <a:latin typeface="Arial"/>
              </a:rPr>
              <a:t>Comparada con un BCS público puede ser menos seguro</a:t>
            </a:r>
            <a:endParaRPr b="0" lang="es-CO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s-CO" sz="1800" spc="-1" strike="noStrike">
                <a:solidFill>
                  <a:srgbClr val="003e52"/>
                </a:solidFill>
                <a:latin typeface="Arial"/>
              </a:rPr>
              <a:t>Ejemplos: Bankchain, Medichain</a:t>
            </a:r>
            <a:endParaRPr b="0" lang="es-CO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364" name="Rounded Rectangle 8"/>
          <p:cNvSpPr/>
          <p:nvPr/>
        </p:nvSpPr>
        <p:spPr>
          <a:xfrm>
            <a:off x="3132000" y="653040"/>
            <a:ext cx="2338200" cy="44280"/>
          </a:xfrm>
          <a:prstGeom prst="roundRect">
            <a:avLst>
              <a:gd name="adj" fmla="val 16667"/>
            </a:avLst>
          </a:prstGeom>
          <a:solidFill>
            <a:srgbClr val="2f4a6e"/>
          </a:solidFill>
          <a:ln w="25560">
            <a:solidFill>
              <a:srgbClr val="22365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Rectangle 8"/>
          <p:cNvSpPr/>
          <p:nvPr/>
        </p:nvSpPr>
        <p:spPr>
          <a:xfrm>
            <a:off x="655560" y="2980440"/>
            <a:ext cx="1540800" cy="260280"/>
          </a:xfrm>
          <a:prstGeom prst="rect">
            <a:avLst/>
          </a:prstGeom>
          <a:solidFill>
            <a:srgbClr val="d9d9d9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TextBox 69"/>
          <p:cNvSpPr/>
          <p:nvPr/>
        </p:nvSpPr>
        <p:spPr>
          <a:xfrm>
            <a:off x="640080" y="2399040"/>
            <a:ext cx="728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Objetivos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67" name="Graphic 67" descr="Professor"/>
          <p:cNvPicPr/>
          <p:nvPr/>
        </p:nvPicPr>
        <p:blipFill>
          <a:blip r:embed="rId1"/>
          <a:stretch/>
        </p:blipFill>
        <p:spPr>
          <a:xfrm>
            <a:off x="227880" y="2881440"/>
            <a:ext cx="375480" cy="375480"/>
          </a:xfrm>
          <a:prstGeom prst="rect">
            <a:avLst/>
          </a:prstGeom>
          <a:ln w="0">
            <a:noFill/>
          </a:ln>
        </p:spPr>
      </p:pic>
      <p:pic>
        <p:nvPicPr>
          <p:cNvPr id="368" name="Graphic 68" descr="Bullseye"/>
          <p:cNvPicPr/>
          <p:nvPr/>
        </p:nvPicPr>
        <p:blipFill>
          <a:blip r:embed="rId2"/>
          <a:stretch/>
        </p:blipFill>
        <p:spPr>
          <a:xfrm>
            <a:off x="170280" y="23414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69" name="TextBox 70"/>
          <p:cNvSpPr/>
          <p:nvPr/>
        </p:nvSpPr>
        <p:spPr>
          <a:xfrm>
            <a:off x="748080" y="298404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70" name="Graphic 69" descr="Professor"/>
          <p:cNvPicPr/>
          <p:nvPr/>
        </p:nvPicPr>
        <p:blipFill>
          <a:blip r:embed="rId3"/>
          <a:stretch/>
        </p:blipFill>
        <p:spPr>
          <a:xfrm>
            <a:off x="221040" y="334872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71" name="TextBox 71"/>
          <p:cNvSpPr/>
          <p:nvPr/>
        </p:nvSpPr>
        <p:spPr>
          <a:xfrm>
            <a:off x="725040" y="3452040"/>
            <a:ext cx="14108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Aplicaciones Web 3.0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72" name="Graphic 70" descr="Professor"/>
          <p:cNvPicPr/>
          <p:nvPr/>
        </p:nvPicPr>
        <p:blipFill>
          <a:blip r:embed="rId4"/>
          <a:stretch/>
        </p:blipFill>
        <p:spPr>
          <a:xfrm>
            <a:off x="249840" y="385596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73" name="TextBox 72"/>
          <p:cNvSpPr/>
          <p:nvPr/>
        </p:nvSpPr>
        <p:spPr>
          <a:xfrm>
            <a:off x="729000" y="3974760"/>
            <a:ext cx="1100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Tokens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74" name="Graphic 71" descr="Professor"/>
          <p:cNvPicPr/>
          <p:nvPr/>
        </p:nvPicPr>
        <p:blipFill>
          <a:blip r:embed="rId5"/>
          <a:stretch/>
        </p:blipFill>
        <p:spPr>
          <a:xfrm>
            <a:off x="261720" y="43772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75" name="TextBox 73"/>
          <p:cNvSpPr/>
          <p:nvPr/>
        </p:nvSpPr>
        <p:spPr>
          <a:xfrm>
            <a:off x="745920" y="4496040"/>
            <a:ext cx="10926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Smart Contracts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76" name="Graphic 72" descr="Professor"/>
          <p:cNvPicPr/>
          <p:nvPr/>
        </p:nvPicPr>
        <p:blipFill>
          <a:blip r:embed="rId6"/>
          <a:stretch/>
        </p:blipFill>
        <p:spPr>
          <a:xfrm>
            <a:off x="288000" y="48812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77" name="TextBox 74"/>
          <p:cNvSpPr/>
          <p:nvPr/>
        </p:nvSpPr>
        <p:spPr>
          <a:xfrm>
            <a:off x="481680" y="5000040"/>
            <a:ext cx="1676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     </a:t>
            </a: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Ambiente de Ejecución</a:t>
            </a:r>
            <a:endParaRPr b="0" lang="es-CO" sz="1100" spc="-1" strike="noStrike">
              <a:latin typeface="Arial"/>
            </a:endParaRPr>
          </a:p>
        </p:txBody>
      </p:sp>
      <p:pic>
        <p:nvPicPr>
          <p:cNvPr id="378" name="Graphic 73" descr="Professor"/>
          <p:cNvPicPr/>
          <p:nvPr/>
        </p:nvPicPr>
        <p:blipFill>
          <a:blip r:embed="rId7"/>
          <a:stretch/>
        </p:blipFill>
        <p:spPr>
          <a:xfrm>
            <a:off x="231480" y="5401440"/>
            <a:ext cx="375480" cy="375480"/>
          </a:xfrm>
          <a:prstGeom prst="rect">
            <a:avLst/>
          </a:prstGeom>
          <a:ln w="0">
            <a:noFill/>
          </a:ln>
        </p:spPr>
      </p:pic>
      <p:sp>
        <p:nvSpPr>
          <p:cNvPr id="379" name="TextBox 75"/>
          <p:cNvSpPr/>
          <p:nvPr/>
        </p:nvSpPr>
        <p:spPr>
          <a:xfrm>
            <a:off x="711360" y="5520240"/>
            <a:ext cx="11030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Taller - Ejemplo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380" name="TextBox 96"/>
          <p:cNvSpPr/>
          <p:nvPr/>
        </p:nvSpPr>
        <p:spPr>
          <a:xfrm>
            <a:off x="3245760" y="200160"/>
            <a:ext cx="13392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100" spc="-1" strike="noStrike">
                <a:solidFill>
                  <a:srgbClr val="174970"/>
                </a:solidFill>
                <a:latin typeface="Century"/>
                <a:ea typeface="DejaVu Sans"/>
              </a:rPr>
              <a:t>Tipos de Blockchain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381" name="TextBox 433"/>
          <p:cNvSpPr/>
          <p:nvPr/>
        </p:nvSpPr>
        <p:spPr>
          <a:xfrm>
            <a:off x="3359880" y="6480000"/>
            <a:ext cx="456012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s-CO" sz="1000" spc="-1" strike="noStrike">
                <a:solidFill>
                  <a:srgbClr val="174970"/>
                </a:solidFill>
                <a:latin typeface="Calibri"/>
                <a:ea typeface="DejaVu Sans"/>
              </a:rPr>
              <a:t>Darío Correal - Universidad de los Andes – Departamento de Sistemas y Computación</a:t>
            </a:r>
            <a:endParaRPr b="0" lang="es-CO" sz="1000" spc="-1" strike="noStrike">
              <a:latin typeface="Arial"/>
            </a:endParaRPr>
          </a:p>
        </p:txBody>
      </p:sp>
      <p:pic>
        <p:nvPicPr>
          <p:cNvPr id="382" name="Picture 11" descr=""/>
          <p:cNvPicPr/>
          <p:nvPr/>
        </p:nvPicPr>
        <p:blipFill>
          <a:blip r:embed="rId8"/>
          <a:stretch/>
        </p:blipFill>
        <p:spPr>
          <a:xfrm>
            <a:off x="8460360" y="116640"/>
            <a:ext cx="534960" cy="5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2164</TotalTime>
  <Application>LibreOffice/7.3.3.2$MacOSX_X86_64 LibreOffice_project/d1d0ea68f081ee2800a922cac8f79445e4603348</Application>
  <AppVersion>15.0000</AppVersion>
  <Company>Universidad de los Andes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2022-05-18T01:47:35Z</dcterms:created>
  <dc:creator>Dario Correal</dc:creator>
  <dc:description/>
  <dc:language>es-CO</dc:language>
  <cp:lastModifiedBy/>
  <dcterms:modified xsi:type="dcterms:W3CDTF">2022-06-10T07:09:07Z</dcterms:modified>
  <cp:revision>1417</cp:revision>
  <dc:subject/>
  <dc:title>Blockchain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1033-11.1.0.10920</vt:lpwstr>
  </property>
  <property fmtid="{D5CDD505-2E9C-101B-9397-08002B2CF9AE}" pid="3" name="Notes">
    <vt:r8>8</vt:r8>
  </property>
  <property fmtid="{D5CDD505-2E9C-101B-9397-08002B2CF9AE}" pid="4" name="PresentationFormat">
    <vt:lpwstr>On-screen Show (4:3)</vt:lpwstr>
  </property>
  <property fmtid="{D5CDD505-2E9C-101B-9397-08002B2CF9AE}" pid="5" name="Slides">
    <vt:r8>45</vt:r8>
  </property>
</Properties>
</file>